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15"/>
  </p:notesMasterIdLst>
  <p:handoutMasterIdLst>
    <p:handoutMasterId r:id="rId16"/>
  </p:handoutMasterIdLst>
  <p:sldIdLst>
    <p:sldId id="531" r:id="rId2"/>
    <p:sldId id="313" r:id="rId3"/>
    <p:sldId id="289" r:id="rId4"/>
    <p:sldId id="292" r:id="rId5"/>
    <p:sldId id="308" r:id="rId6"/>
    <p:sldId id="309" r:id="rId7"/>
    <p:sldId id="533" r:id="rId8"/>
    <p:sldId id="303" r:id="rId9"/>
    <p:sldId id="537" r:id="rId10"/>
    <p:sldId id="538" r:id="rId11"/>
    <p:sldId id="317" r:id="rId12"/>
    <p:sldId id="307" r:id="rId13"/>
    <p:sldId id="301" r:id="rId14"/>
  </p:sldIdLst>
  <p:sldSz cx="12192000" cy="6858000"/>
  <p:notesSz cx="6858000" cy="9144000"/>
  <p:embeddedFontLst>
    <p:embeddedFont>
      <p:font typeface="Aharoni" panose="02010803020104030203" pitchFamily="2" charset="-79"/>
      <p:bold r:id="rId17"/>
    </p:embeddedFont>
    <p:embeddedFont>
      <p:font typeface="Montserrat" panose="00000500000000000000" pitchFamily="2" charset="0"/>
      <p:regular r:id="rId18"/>
      <p:bold r:id="rId19"/>
      <p:italic r:id="rId20"/>
      <p:boldItalic r:id="rId21"/>
    </p:embeddedFont>
    <p:embeddedFont>
      <p:font typeface="Montserrat Medium" panose="00000600000000000000" pitchFamily="2" charset="0"/>
      <p:regular r:id="rId22"/>
      <p:italic r:id="rId23"/>
    </p:embeddedFont>
    <p:embeddedFont>
      <p:font typeface="Open Sans" panose="020B0606030504020204" pitchFamily="34" charset="0"/>
      <p:regular r:id="rId24"/>
      <p:bold r:id="rId25"/>
      <p:italic r:id="rId26"/>
      <p:boldItalic r:id="rId27"/>
    </p:embeddedFont>
    <p:embeddedFont>
      <p:font typeface="Plus Jakarta Sans" panose="020B0604020202020204" charset="0"/>
      <p:regular r:id="rId28"/>
      <p:bold r:id="rId29"/>
      <p:italic r:id="rId30"/>
      <p:boldItalic r:id="rId31"/>
    </p:embeddedFont>
    <p:embeddedFont>
      <p:font typeface="Poppins SemiBold" panose="00000700000000000000" pitchFamily="2" charset="0"/>
      <p:regular r:id="rId32"/>
      <p:bold r:id="rId33"/>
      <p:italic r:id="rId34"/>
      <p:boldItalic r:id="rId35"/>
    </p:embeddedFont>
    <p:embeddedFont>
      <p:font typeface="Verdana" panose="020B0604030504040204" pitchFamily="34" charset="0"/>
      <p:regular r:id="rId36"/>
      <p:bold r:id="rId37"/>
      <p:italic r:id="rId38"/>
      <p:boldItalic r:id="rId39"/>
    </p:embeddedFont>
  </p:embeddedFontLst>
  <p:custDataLst>
    <p:tags r:id="rId40"/>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87" roundtripDataSignature="AMtx7miIyBGqFJiBIVMPSSJVJ08VgmQ4i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hod_eceblr gitam" initials="" lastIdx="6"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05851C8-D583-44BA-BD68-F7592C6941E9}" v="15" dt="2025-02-05T09:33:51.996"/>
  </p1510:revLst>
</p1510:revInfo>
</file>

<file path=ppt/tableStyles.xml><?xml version="1.0" encoding="utf-8"?>
<a:tblStyleLst xmlns:a="http://schemas.openxmlformats.org/drawingml/2006/main" def="{DE7AD339-51BE-4A38-A1C7-CCF28897F289}">
  <a:tblStyle styleId="{DE7AD339-51BE-4A38-A1C7-CCF28897F289}"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DA924C56-2605-4F23-9EB3-E9BB6EE8B9F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51EE4F-AFDD-4CAF-9A68-E5F7998E488A}" styleName="Table_2">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AE93928-965C-4434-93D3-DF2355B07969}" styleName="Table_3">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EF631A4-29D2-40AD-BCCE-37D0C2C57A83}" styleName="Table_4">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FF5E7"/>
          </a:solidFill>
        </a:fill>
      </a:tcStyle>
    </a:wholeTbl>
    <a:band1H>
      <a:tcTxStyle/>
      <a:tcStyle>
        <a:tcBdr/>
        <a:fill>
          <a:solidFill>
            <a:srgbClr val="FFEACC"/>
          </a:solidFill>
        </a:fill>
      </a:tcStyle>
    </a:band1H>
    <a:band2H>
      <a:tcTxStyle/>
      <a:tcStyle>
        <a:tcBdr/>
      </a:tcStyle>
    </a:band2H>
    <a:band1V>
      <a:tcTxStyle/>
      <a:tcStyle>
        <a:tcBdr/>
        <a:fill>
          <a:solidFill>
            <a:srgbClr val="FFEACC"/>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D26335F9-F63F-485A-8836-33AD16E12051}" styleName="Table_5">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FA376B42-5B4D-4A95-80B0-B5B1E67FD56F}" styleName="Table_6">
    <a:wholeTbl>
      <a:tcTxStyle b="off" i="off">
        <a:font>
          <a:latin typeface="Arial"/>
          <a:ea typeface="Arial"/>
          <a:cs typeface="Arial"/>
        </a:font>
        <a:srgbClr val="282828"/>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FFF5E7"/>
          </a:solidFill>
        </a:fill>
      </a:tcStyle>
    </a:wholeTbl>
    <a:band1H>
      <a:tcTxStyle/>
      <a:tcStyle>
        <a:tcBdr/>
        <a:fill>
          <a:solidFill>
            <a:srgbClr val="FFEACC"/>
          </a:solidFill>
        </a:fill>
      </a:tcStyle>
    </a:band1H>
    <a:band2H>
      <a:tcTxStyle/>
      <a:tcStyle>
        <a:tcBdr/>
      </a:tcStyle>
    </a:band2H>
    <a:band1V>
      <a:tcTxStyle/>
      <a:tcStyle>
        <a:tcBdr/>
        <a:fill>
          <a:solidFill>
            <a:srgbClr val="FFEACC"/>
          </a:solidFill>
        </a:fill>
      </a:tcStyle>
    </a:band1V>
    <a:band2V>
      <a:tcTxStyle/>
      <a:tcStyle>
        <a:tcBdr/>
      </a:tcStyle>
    </a:band2V>
    <a:lastCol>
      <a:tcTxStyle b="on" i="off">
        <a:font>
          <a:latin typeface="Arial"/>
          <a:ea typeface="Arial"/>
          <a:cs typeface="Arial"/>
        </a:font>
        <a:srgbClr val="FFFFFF"/>
      </a:tcTxStyle>
      <a:tcStyle>
        <a:tcBdr/>
        <a:fill>
          <a:solidFill>
            <a:srgbClr val="FFC639"/>
          </a:solidFill>
        </a:fill>
      </a:tcStyle>
    </a:lastCol>
    <a:firstCol>
      <a:tcTxStyle b="on" i="off">
        <a:font>
          <a:latin typeface="Arial"/>
          <a:ea typeface="Arial"/>
          <a:cs typeface="Arial"/>
        </a:font>
        <a:srgbClr val="FFFFFF"/>
      </a:tcTxStyle>
      <a:tcStyle>
        <a:tcBdr/>
        <a:fill>
          <a:solidFill>
            <a:srgbClr val="FFC639"/>
          </a:solidFill>
        </a:fill>
      </a:tcStyle>
    </a:firstCol>
    <a:lastRow>
      <a:tcTxStyle b="on" i="off">
        <a:font>
          <a:latin typeface="Arial"/>
          <a:ea typeface="Arial"/>
          <a:cs typeface="Arial"/>
        </a:font>
        <a:srgbClr val="FFFFFF"/>
      </a:tcTxStyle>
      <a:tcStyle>
        <a:tcBdr>
          <a:top>
            <a:ln w="38100" cap="flat" cmpd="sng">
              <a:solidFill>
                <a:srgbClr val="FFFFFF"/>
              </a:solidFill>
              <a:prstDash val="solid"/>
              <a:round/>
              <a:headEnd type="none" w="sm" len="sm"/>
              <a:tailEnd type="none" w="sm" len="sm"/>
            </a:ln>
          </a:top>
        </a:tcBdr>
        <a:fill>
          <a:solidFill>
            <a:srgbClr val="FFC639"/>
          </a:solidFill>
        </a:fill>
      </a:tcStyle>
    </a:lastRow>
    <a:seCell>
      <a:tcTxStyle/>
      <a:tcStyle>
        <a:tcBdr/>
      </a:tcStyle>
    </a:seCell>
    <a:swCell>
      <a:tcTxStyle/>
      <a:tcStyle>
        <a:tcBdr/>
      </a:tcStyle>
    </a:swCell>
    <a:firstRow>
      <a:tcTxStyle b="on" i="off">
        <a:font>
          <a:latin typeface="Arial"/>
          <a:ea typeface="Arial"/>
          <a:cs typeface="Arial"/>
        </a:font>
        <a:srgbClr val="FFFFFF"/>
      </a:tcTxStyle>
      <a:tcStyle>
        <a:tcBdr>
          <a:bottom>
            <a:ln w="38100" cap="flat" cmpd="sng">
              <a:solidFill>
                <a:srgbClr val="FFFFFF"/>
              </a:solidFill>
              <a:prstDash val="solid"/>
              <a:round/>
              <a:headEnd type="none" w="sm" len="sm"/>
              <a:tailEnd type="none" w="sm" len="sm"/>
            </a:ln>
          </a:bottom>
        </a:tcBdr>
        <a:fill>
          <a:solidFill>
            <a:srgbClr val="FFC639"/>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1" autoAdjust="0"/>
    <p:restoredTop sz="94660"/>
  </p:normalViewPr>
  <p:slideViewPr>
    <p:cSldViewPr snapToGrid="0">
      <p:cViewPr>
        <p:scale>
          <a:sx n="75" d="100"/>
          <a:sy n="75" d="100"/>
        </p:scale>
        <p:origin x="139" y="254"/>
      </p:cViewPr>
      <p:guideLst/>
    </p:cSldViewPr>
  </p:slideViewPr>
  <p:notesTextViewPr>
    <p:cViewPr>
      <p:scale>
        <a:sx n="1" d="1"/>
        <a:sy n="1" d="1"/>
      </p:scale>
      <p:origin x="0" y="0"/>
    </p:cViewPr>
  </p:notesTextViewPr>
  <p:notesViewPr>
    <p:cSldViewPr snapToGrid="0">
      <p:cViewPr varScale="1">
        <p:scale>
          <a:sx n="66" d="100"/>
          <a:sy n="66" d="100"/>
        </p:scale>
        <p:origin x="3330" y="6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font" Target="fonts/font23.fntdata"/><Relationship Id="rId21" Type="http://schemas.openxmlformats.org/officeDocument/2006/relationships/font" Target="fonts/font5.fntdata"/><Relationship Id="rId34" Type="http://schemas.openxmlformats.org/officeDocument/2006/relationships/font" Target="fonts/font18.fntdata"/><Relationship Id="rId89" Type="http://schemas.openxmlformats.org/officeDocument/2006/relationships/presProps" Target="presProps.xml"/><Relationship Id="rId7" Type="http://schemas.openxmlformats.org/officeDocument/2006/relationships/slide" Target="slides/slide6.xml"/><Relationship Id="rId92"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handoutMaster" Target="handoutMasters/handoutMaster1.xml"/><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font" Target="fonts/font21.fntdata"/><Relationship Id="rId40" Type="http://schemas.openxmlformats.org/officeDocument/2006/relationships/tags" Target="tags/tag1.xml"/><Relationship Id="rId87" Type="http://customschemas.google.com/relationships/presentationmetadata" Target="meta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90"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9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8" Type="http://schemas.openxmlformats.org/officeDocument/2006/relationships/slide" Target="slides/slide7.xml"/><Relationship Id="rId93" Type="http://schemas.microsoft.com/office/2016/11/relationships/changesInfo" Target="changesInfos/changesInfo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font" Target="fonts/font22.fntdata"/><Relationship Id="rId20" Type="http://schemas.openxmlformats.org/officeDocument/2006/relationships/font" Target="fonts/font4.fntdata"/><Relationship Id="rId88" Type="http://schemas.openxmlformats.org/officeDocument/2006/relationships/commentAuthors" Target="commentAuthors.xml"/><Relationship Id="rId91"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k a" userId="34485148bf8a177f" providerId="LiveId" clId="{605851C8-D583-44BA-BD68-F7592C6941E9}"/>
    <pc:docChg chg="undo custSel addSld delSld modSld sldOrd">
      <pc:chgData name="lak a" userId="34485148bf8a177f" providerId="LiveId" clId="{605851C8-D583-44BA-BD68-F7592C6941E9}" dt="2025-02-05T09:35:31.245" v="112" actId="1076"/>
      <pc:docMkLst>
        <pc:docMk/>
      </pc:docMkLst>
      <pc:sldChg chg="del">
        <pc:chgData name="lak a" userId="34485148bf8a177f" providerId="LiveId" clId="{605851C8-D583-44BA-BD68-F7592C6941E9}" dt="2025-02-05T07:28:15.450" v="0" actId="47"/>
        <pc:sldMkLst>
          <pc:docMk/>
          <pc:sldMk cId="1869460620" sldId="298"/>
        </pc:sldMkLst>
      </pc:sldChg>
      <pc:sldChg chg="addSp delSp modSp mod">
        <pc:chgData name="lak a" userId="34485148bf8a177f" providerId="LiveId" clId="{605851C8-D583-44BA-BD68-F7592C6941E9}" dt="2025-02-05T09:34:54.794" v="111" actId="14100"/>
        <pc:sldMkLst>
          <pc:docMk/>
          <pc:sldMk cId="2761468039" sldId="303"/>
        </pc:sldMkLst>
        <pc:picChg chg="add mod">
          <ac:chgData name="lak a" userId="34485148bf8a177f" providerId="LiveId" clId="{605851C8-D583-44BA-BD68-F7592C6941E9}" dt="2025-02-05T09:34:54.794" v="111" actId="14100"/>
          <ac:picMkLst>
            <pc:docMk/>
            <pc:sldMk cId="2761468039" sldId="303"/>
            <ac:picMk id="6" creationId="{E0F19C9F-CBF5-7975-0786-9BCB6960E35C}"/>
          </ac:picMkLst>
        </pc:picChg>
        <pc:picChg chg="del mod">
          <ac:chgData name="lak a" userId="34485148bf8a177f" providerId="LiveId" clId="{605851C8-D583-44BA-BD68-F7592C6941E9}" dt="2025-02-05T09:34:05.892" v="103" actId="21"/>
          <ac:picMkLst>
            <pc:docMk/>
            <pc:sldMk cId="2761468039" sldId="303"/>
            <ac:picMk id="9" creationId="{E8F4FB5C-6D11-F584-FFA6-871F63FD137C}"/>
          </ac:picMkLst>
        </pc:picChg>
      </pc:sldChg>
      <pc:sldChg chg="modSp mod ord">
        <pc:chgData name="lak a" userId="34485148bf8a177f" providerId="LiveId" clId="{605851C8-D583-44BA-BD68-F7592C6941E9}" dt="2025-02-05T08:04:24.213" v="13"/>
        <pc:sldMkLst>
          <pc:docMk/>
          <pc:sldMk cId="2585964832" sldId="533"/>
        </pc:sldMkLst>
        <pc:picChg chg="mod modCrop">
          <ac:chgData name="lak a" userId="34485148bf8a177f" providerId="LiveId" clId="{605851C8-D583-44BA-BD68-F7592C6941E9}" dt="2025-02-05T08:04:16.346" v="11" actId="14100"/>
          <ac:picMkLst>
            <pc:docMk/>
            <pc:sldMk cId="2585964832" sldId="533"/>
            <ac:picMk id="6" creationId="{8BCCED7E-E36C-49FB-609E-8390BE24BBE5}"/>
          </ac:picMkLst>
        </pc:picChg>
      </pc:sldChg>
      <pc:sldChg chg="del">
        <pc:chgData name="lak a" userId="34485148bf8a177f" providerId="LiveId" clId="{605851C8-D583-44BA-BD68-F7592C6941E9}" dt="2025-02-05T09:13:48.047" v="92" actId="2696"/>
        <pc:sldMkLst>
          <pc:docMk/>
          <pc:sldMk cId="1928202833" sldId="534"/>
        </pc:sldMkLst>
      </pc:sldChg>
      <pc:sldChg chg="new del">
        <pc:chgData name="lak a" userId="34485148bf8a177f" providerId="LiveId" clId="{605851C8-D583-44BA-BD68-F7592C6941E9}" dt="2025-02-05T08:08:13.418" v="27" actId="2696"/>
        <pc:sldMkLst>
          <pc:docMk/>
          <pc:sldMk cId="530203650" sldId="535"/>
        </pc:sldMkLst>
      </pc:sldChg>
      <pc:sldChg chg="addSp delSp modSp new del mod">
        <pc:chgData name="lak a" userId="34485148bf8a177f" providerId="LiveId" clId="{605851C8-D583-44BA-BD68-F7592C6941E9}" dt="2025-02-05T08:08:10.189" v="26" actId="2696"/>
        <pc:sldMkLst>
          <pc:docMk/>
          <pc:sldMk cId="2410412813" sldId="536"/>
        </pc:sldMkLst>
        <pc:spChg chg="del">
          <ac:chgData name="lak a" userId="34485148bf8a177f" providerId="LiveId" clId="{605851C8-D583-44BA-BD68-F7592C6941E9}" dt="2025-02-05T08:07:02.854" v="16"/>
          <ac:spMkLst>
            <pc:docMk/>
            <pc:sldMk cId="2410412813" sldId="536"/>
            <ac:spMk id="2" creationId="{0C5AEA3C-D01B-CF74-FF8F-C64E9B744B5D}"/>
          </ac:spMkLst>
        </pc:spChg>
        <pc:spChg chg="add mod">
          <ac:chgData name="lak a" userId="34485148bf8a177f" providerId="LiveId" clId="{605851C8-D583-44BA-BD68-F7592C6941E9}" dt="2025-02-05T08:07:12.382" v="19" actId="21"/>
          <ac:spMkLst>
            <pc:docMk/>
            <pc:sldMk cId="2410412813" sldId="536"/>
            <ac:spMk id="7" creationId="{41095F2D-DBCD-E8DD-CC15-99884EA3547A}"/>
          </ac:spMkLst>
        </pc:spChg>
        <pc:picChg chg="add del mod">
          <ac:chgData name="lak a" userId="34485148bf8a177f" providerId="LiveId" clId="{605851C8-D583-44BA-BD68-F7592C6941E9}" dt="2025-02-05T08:07:12.382" v="19" actId="21"/>
          <ac:picMkLst>
            <pc:docMk/>
            <pc:sldMk cId="2410412813" sldId="536"/>
            <ac:picMk id="5" creationId="{76A03186-64B0-6115-0741-B18FECAC977C}"/>
          </ac:picMkLst>
        </pc:picChg>
      </pc:sldChg>
      <pc:sldChg chg="addSp delSp modSp new mod">
        <pc:chgData name="lak a" userId="34485148bf8a177f" providerId="LiveId" clId="{605851C8-D583-44BA-BD68-F7592C6941E9}" dt="2025-02-05T09:35:31.245" v="112" actId="1076"/>
        <pc:sldMkLst>
          <pc:docMk/>
          <pc:sldMk cId="1137151938" sldId="537"/>
        </pc:sldMkLst>
        <pc:spChg chg="del">
          <ac:chgData name="lak a" userId="34485148bf8a177f" providerId="LiveId" clId="{605851C8-D583-44BA-BD68-F7592C6941E9}" dt="2025-02-05T08:07:51.432" v="21"/>
          <ac:spMkLst>
            <pc:docMk/>
            <pc:sldMk cId="1137151938" sldId="537"/>
            <ac:spMk id="2" creationId="{D6FB7475-BB67-3A2C-7D14-4DCD91514C85}"/>
          </ac:spMkLst>
        </pc:spChg>
        <pc:spChg chg="add mod">
          <ac:chgData name="lak a" userId="34485148bf8a177f" providerId="LiveId" clId="{605851C8-D583-44BA-BD68-F7592C6941E9}" dt="2025-02-05T08:54:04.306" v="88" actId="1076"/>
          <ac:spMkLst>
            <pc:docMk/>
            <pc:sldMk cId="1137151938" sldId="537"/>
            <ac:spMk id="9" creationId="{F5BD5770-0D6B-C0BC-B6B4-A65FA2E5B3AE}"/>
          </ac:spMkLst>
        </pc:spChg>
        <pc:spChg chg="add del mod">
          <ac:chgData name="lak a" userId="34485148bf8a177f" providerId="LiveId" clId="{605851C8-D583-44BA-BD68-F7592C6941E9}" dt="2025-02-05T09:33:15.197" v="96"/>
          <ac:spMkLst>
            <pc:docMk/>
            <pc:sldMk cId="1137151938" sldId="537"/>
            <ac:spMk id="11" creationId="{C24DDA62-B442-C821-CBDB-EF197AF19535}"/>
          </ac:spMkLst>
        </pc:spChg>
        <pc:spChg chg="add del mod">
          <ac:chgData name="lak a" userId="34485148bf8a177f" providerId="LiveId" clId="{605851C8-D583-44BA-BD68-F7592C6941E9}" dt="2025-02-05T09:33:44.495" v="100" actId="21"/>
          <ac:spMkLst>
            <pc:docMk/>
            <pc:sldMk cId="1137151938" sldId="537"/>
            <ac:spMk id="14" creationId="{DAA6AC8A-5A71-493C-419C-67CF13FF7336}"/>
          </ac:spMkLst>
        </pc:spChg>
        <pc:picChg chg="add del mod">
          <ac:chgData name="lak a" userId="34485148bf8a177f" providerId="LiveId" clId="{605851C8-D583-44BA-BD68-F7592C6941E9}" dt="2025-02-05T08:09:27.763" v="37" actId="21"/>
          <ac:picMkLst>
            <pc:docMk/>
            <pc:sldMk cId="1137151938" sldId="537"/>
            <ac:picMk id="4" creationId="{8D65F9EE-BB16-C5CA-4FE3-84E3C46AFFF9}"/>
          </ac:picMkLst>
        </pc:picChg>
        <pc:picChg chg="add del mod">
          <ac:chgData name="lak a" userId="34485148bf8a177f" providerId="LiveId" clId="{605851C8-D583-44BA-BD68-F7592C6941E9}" dt="2025-02-05T09:33:13.460" v="95" actId="21"/>
          <ac:picMkLst>
            <pc:docMk/>
            <pc:sldMk cId="1137151938" sldId="537"/>
            <ac:picMk id="5" creationId="{76A03186-64B0-6115-0741-B18FECAC977C}"/>
          </ac:picMkLst>
        </pc:picChg>
        <pc:picChg chg="add del mod">
          <ac:chgData name="lak a" userId="34485148bf8a177f" providerId="LiveId" clId="{605851C8-D583-44BA-BD68-F7592C6941E9}" dt="2025-02-05T08:09:48.988" v="41" actId="478"/>
          <ac:picMkLst>
            <pc:docMk/>
            <pc:sldMk cId="1137151938" sldId="537"/>
            <ac:picMk id="6" creationId="{8D65F9EE-BB16-C5CA-4FE3-84E3C46AFFF9}"/>
          </ac:picMkLst>
        </pc:picChg>
        <pc:picChg chg="add mod">
          <ac:chgData name="lak a" userId="34485148bf8a177f" providerId="LiveId" clId="{605851C8-D583-44BA-BD68-F7592C6941E9}" dt="2025-02-05T08:10:37.558" v="48" actId="14100"/>
          <ac:picMkLst>
            <pc:docMk/>
            <pc:sldMk cId="1137151938" sldId="537"/>
            <ac:picMk id="8" creationId="{86895FDB-EA5B-E635-6E03-AFF7D7DB4637}"/>
          </ac:picMkLst>
        </pc:picChg>
        <pc:picChg chg="add del mod">
          <ac:chgData name="lak a" userId="34485148bf8a177f" providerId="LiveId" clId="{605851C8-D583-44BA-BD68-F7592C6941E9}" dt="2025-02-05T09:35:31.245" v="112" actId="1076"/>
          <ac:picMkLst>
            <pc:docMk/>
            <pc:sldMk cId="1137151938" sldId="537"/>
            <ac:picMk id="12" creationId="{76A03186-64B0-6115-0741-B18FECAC977C}"/>
          </ac:picMkLst>
        </pc:picChg>
        <pc:picChg chg="add mod">
          <ac:chgData name="lak a" userId="34485148bf8a177f" providerId="LiveId" clId="{605851C8-D583-44BA-BD68-F7592C6941E9}" dt="2025-02-05T09:33:43.863" v="99"/>
          <ac:picMkLst>
            <pc:docMk/>
            <pc:sldMk cId="1137151938" sldId="537"/>
            <ac:picMk id="16" creationId="{24027B1C-4427-DA5A-92E0-6895A4579C75}"/>
          </ac:picMkLst>
        </pc:picChg>
      </pc:sldChg>
      <pc:sldChg chg="addSp delSp modSp new mod modAnim">
        <pc:chgData name="lak a" userId="34485148bf8a177f" providerId="LiveId" clId="{605851C8-D583-44BA-BD68-F7592C6941E9}" dt="2025-02-05T09:10:41.610" v="91" actId="1036"/>
        <pc:sldMkLst>
          <pc:docMk/>
          <pc:sldMk cId="481034049" sldId="538"/>
        </pc:sldMkLst>
        <pc:spChg chg="del mod">
          <ac:chgData name="lak a" userId="34485148bf8a177f" providerId="LiveId" clId="{605851C8-D583-44BA-BD68-F7592C6941E9}" dt="2025-02-05T08:10:47.183" v="49" actId="21"/>
          <ac:spMkLst>
            <pc:docMk/>
            <pc:sldMk cId="481034049" sldId="538"/>
            <ac:spMk id="2" creationId="{BF523BE6-3B1D-5EF3-9A08-16520F807EB0}"/>
          </ac:spMkLst>
        </pc:spChg>
        <pc:picChg chg="add mod">
          <ac:chgData name="lak a" userId="34485148bf8a177f" providerId="LiveId" clId="{605851C8-D583-44BA-BD68-F7592C6941E9}" dt="2025-02-05T09:10:41.610" v="91" actId="1036"/>
          <ac:picMkLst>
            <pc:docMk/>
            <pc:sldMk cId="481034049" sldId="538"/>
            <ac:picMk id="3" creationId="{5D2B4D96-D4CC-EA9E-BF3A-4C9604054801}"/>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755F02E-3C08-AE1E-8586-E8E7CD09905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87E25FAD-57C3-48A0-8DDC-E6630F16213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7014F2F-8EAD-49A7-A8EF-9A8E9DCC375B}" type="datetimeFigureOut">
              <a:rPr lang="en-IN" smtClean="0"/>
              <a:t>05-02-2025</a:t>
            </a:fld>
            <a:endParaRPr lang="en-IN"/>
          </a:p>
        </p:txBody>
      </p:sp>
      <p:sp>
        <p:nvSpPr>
          <p:cNvPr id="4" name="Footer Placeholder 3">
            <a:extLst>
              <a:ext uri="{FF2B5EF4-FFF2-40B4-BE49-F238E27FC236}">
                <a16:creationId xmlns:a16="http://schemas.microsoft.com/office/drawing/2014/main" id="{2965DB5B-4D1B-4F17-4428-BC3F4594214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8B6874CE-76D5-C303-BA82-2A7E796E0B5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8454583-99CA-4BB1-8621-21CE87B92BEE}" type="slidenum">
              <a:rPr lang="en-IN" smtClean="0"/>
              <a:t>‹#›</a:t>
            </a:fld>
            <a:endParaRPr lang="en-IN"/>
          </a:p>
        </p:txBody>
      </p:sp>
    </p:spTree>
    <p:extLst>
      <p:ext uri="{BB962C8B-B14F-4D97-AF65-F5344CB8AC3E}">
        <p14:creationId xmlns:p14="http://schemas.microsoft.com/office/powerpoint/2010/main" val="132723353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jpg>
</file>

<file path=ppt/media/image5.jpg>
</file>

<file path=ppt/media/image6.jp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Plus Jakarta Sans"/>
                <a:ea typeface="Plus Jakarta Sans"/>
                <a:cs typeface="Plus Jakarta Sans"/>
                <a:sym typeface="Plus Jakarta Sans"/>
              </a:rPr>
              <a:t>‹#›</a:t>
            </a:fld>
            <a:endParaRPr sz="1200" b="0" i="0" u="none" strike="noStrike" cap="none">
              <a:solidFill>
                <a:schemeClr val="dk1"/>
              </a:solidFill>
              <a:latin typeface="Plus Jakarta Sans"/>
              <a:ea typeface="Plus Jakarta Sans"/>
              <a:cs typeface="Plus Jakarta Sans"/>
              <a:sym typeface="Plus Jakarta Sans"/>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184362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4F5DA2E6-7F22-4241-BC20-FFB750256F3F}"/>
            </a:ext>
          </a:extLst>
        </p:cNvPr>
        <p:cNvGrpSpPr/>
        <p:nvPr/>
      </p:nvGrpSpPr>
      <p:grpSpPr>
        <a:xfrm>
          <a:off x="0" y="0"/>
          <a:ext cx="0" cy="0"/>
          <a:chOff x="0" y="0"/>
          <a:chExt cx="0" cy="0"/>
        </a:xfrm>
      </p:grpSpPr>
      <p:sp>
        <p:nvSpPr>
          <p:cNvPr id="108" name="Google Shape;108;p76:notes">
            <a:extLst>
              <a:ext uri="{FF2B5EF4-FFF2-40B4-BE49-F238E27FC236}">
                <a16:creationId xmlns:a16="http://schemas.microsoft.com/office/drawing/2014/main" id="{D982CAA8-A962-C840-8D2B-A34EF391996E}"/>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76:notes">
            <a:extLst>
              <a:ext uri="{FF2B5EF4-FFF2-40B4-BE49-F238E27FC236}">
                <a16:creationId xmlns:a16="http://schemas.microsoft.com/office/drawing/2014/main" id="{9C1CB7E4-6815-AC32-2B8D-06EDAD164CF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669549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9E058B08-58E6-9F0F-DF87-5DED49A0DB0E}"/>
            </a:ext>
          </a:extLst>
        </p:cNvPr>
        <p:cNvGrpSpPr/>
        <p:nvPr/>
      </p:nvGrpSpPr>
      <p:grpSpPr>
        <a:xfrm>
          <a:off x="0" y="0"/>
          <a:ext cx="0" cy="0"/>
          <a:chOff x="0" y="0"/>
          <a:chExt cx="0" cy="0"/>
        </a:xfrm>
      </p:grpSpPr>
      <p:sp>
        <p:nvSpPr>
          <p:cNvPr id="108" name="Google Shape;108;p76:notes">
            <a:extLst>
              <a:ext uri="{FF2B5EF4-FFF2-40B4-BE49-F238E27FC236}">
                <a16:creationId xmlns:a16="http://schemas.microsoft.com/office/drawing/2014/main" id="{53096C82-8867-D00C-A568-BCD7CB58DAAC}"/>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76:notes">
            <a:extLst>
              <a:ext uri="{FF2B5EF4-FFF2-40B4-BE49-F238E27FC236}">
                <a16:creationId xmlns:a16="http://schemas.microsoft.com/office/drawing/2014/main" id="{BAA3ED4A-F4DD-BC77-8BF5-0B54F9756B5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406798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9554888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2fee63df26b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41" name="Google Shape;741;g2fee63df26b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23"/>
        <p:cNvGrpSpPr/>
        <p:nvPr/>
      </p:nvGrpSpPr>
      <p:grpSpPr>
        <a:xfrm>
          <a:off x="0" y="0"/>
          <a:ext cx="0" cy="0"/>
          <a:chOff x="0" y="0"/>
          <a:chExt cx="0" cy="0"/>
        </a:xfrm>
      </p:grpSpPr>
      <p:sp>
        <p:nvSpPr>
          <p:cNvPr id="24" name="Google Shape;24;p48"/>
          <p:cNvSpPr>
            <a:spLocks noGrp="1"/>
          </p:cNvSpPr>
          <p:nvPr>
            <p:ph type="pic" idx="2"/>
          </p:nvPr>
        </p:nvSpPr>
        <p:spPr>
          <a:xfrm>
            <a:off x="0" y="0"/>
            <a:ext cx="12192000" cy="6858000"/>
          </a:xfrm>
          <a:prstGeom prst="rect">
            <a:avLst/>
          </a:prstGeom>
          <a:solidFill>
            <a:srgbClr val="F2F2F2"/>
          </a:solid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9_Title Slide">
  <p:cSld name="29_Title Slide">
    <p:spTree>
      <p:nvGrpSpPr>
        <p:cNvPr id="1" name="Shape 2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General Content">
  <p:cSld name="General Content">
    <p:spTree>
      <p:nvGrpSpPr>
        <p:cNvPr id="1" name="Shape 26"/>
        <p:cNvGrpSpPr/>
        <p:nvPr/>
      </p:nvGrpSpPr>
      <p:grpSpPr>
        <a:xfrm>
          <a:off x="0" y="0"/>
          <a:ext cx="0" cy="0"/>
          <a:chOff x="0" y="0"/>
          <a:chExt cx="0" cy="0"/>
        </a:xfrm>
      </p:grpSpPr>
      <p:sp>
        <p:nvSpPr>
          <p:cNvPr id="27" name="Google Shape;27;g2f68141a545_0_445"/>
          <p:cNvSpPr/>
          <p:nvPr/>
        </p:nvSpPr>
        <p:spPr>
          <a:xfrm>
            <a:off x="0" y="2689"/>
            <a:ext cx="688500" cy="6858000"/>
          </a:xfrm>
          <a:prstGeom prst="rect">
            <a:avLst/>
          </a:prstGeom>
          <a:solidFill>
            <a:srgbClr val="059A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8" name="Google Shape;28;g2f68141a545_0_445"/>
          <p:cNvSpPr txBox="1">
            <a:spLocks noGrp="1"/>
          </p:cNvSpPr>
          <p:nvPr>
            <p:ph type="title"/>
          </p:nvPr>
        </p:nvSpPr>
        <p:spPr>
          <a:xfrm>
            <a:off x="850492" y="245369"/>
            <a:ext cx="7572600" cy="5310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rgbClr val="037692"/>
              </a:buClr>
              <a:buSzPts val="2400"/>
              <a:buFont typeface="Poppins SemiBold"/>
              <a:buNone/>
              <a:defRPr sz="2400" b="0" i="0" u="none" strike="noStrike" cap="none">
                <a:solidFill>
                  <a:srgbClr val="037692"/>
                </a:solidFill>
                <a:latin typeface="Poppins SemiBold"/>
                <a:ea typeface="Poppins SemiBold"/>
                <a:cs typeface="Poppins SemiBold"/>
                <a:sym typeface="Poppins SemiBol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pic>
        <p:nvPicPr>
          <p:cNvPr id="29" name="Google Shape;29;g2f68141a545_0_445"/>
          <p:cNvPicPr preferRelativeResize="0"/>
          <p:nvPr/>
        </p:nvPicPr>
        <p:blipFill rotWithShape="1">
          <a:blip r:embed="rId2">
            <a:alphaModFix/>
          </a:blip>
          <a:srcRect/>
          <a:stretch/>
        </p:blipFill>
        <p:spPr>
          <a:xfrm flipH="1">
            <a:off x="850490" y="902171"/>
            <a:ext cx="790813" cy="48294"/>
          </a:xfrm>
          <a:prstGeom prst="rect">
            <a:avLst/>
          </a:prstGeom>
          <a:noFill/>
          <a:ln>
            <a:noFill/>
          </a:ln>
        </p:spPr>
      </p:pic>
      <p:pic>
        <p:nvPicPr>
          <p:cNvPr id="30" name="Google Shape;30;g2f68141a545_0_445"/>
          <p:cNvPicPr preferRelativeResize="0"/>
          <p:nvPr/>
        </p:nvPicPr>
        <p:blipFill rotWithShape="1">
          <a:blip r:embed="rId3">
            <a:alphaModFix/>
          </a:blip>
          <a:srcRect/>
          <a:stretch/>
        </p:blipFill>
        <p:spPr>
          <a:xfrm>
            <a:off x="1010470" y="5707756"/>
            <a:ext cx="805981" cy="9048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25_Title Slide">
  <p:cSld name="25_Title Slide">
    <p:spTree>
      <p:nvGrpSpPr>
        <p:cNvPr id="1" name="Shape 3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
        <p:cNvGrpSpPr/>
        <p:nvPr/>
      </p:nvGrpSpPr>
      <p:grpSpPr>
        <a:xfrm>
          <a:off x="0" y="0"/>
          <a:ext cx="0" cy="0"/>
          <a:chOff x="0" y="0"/>
          <a:chExt cx="0" cy="0"/>
        </a:xfrm>
      </p:grpSpPr>
      <p:sp>
        <p:nvSpPr>
          <p:cNvPr id="33" name="Google Shape;33;g27884b107a2_2_166"/>
          <p:cNvSpPr txBox="1">
            <a:spLocks noGrp="1"/>
          </p:cNvSpPr>
          <p:nvPr>
            <p:ph type="title"/>
          </p:nvPr>
        </p:nvSpPr>
        <p:spPr>
          <a:xfrm>
            <a:off x="415600" y="593367"/>
            <a:ext cx="11360700" cy="763500"/>
          </a:xfrm>
          <a:prstGeom prst="rect">
            <a:avLst/>
          </a:prstGeom>
          <a:noFill/>
          <a:ln>
            <a:noFill/>
          </a:ln>
        </p:spPr>
        <p:txBody>
          <a:bodyPr spcFirstLastPara="1" wrap="square" lIns="91425" tIns="91425" rIns="91425" bIns="91425" anchor="t" anchorCtr="0">
            <a:normAutofit/>
          </a:bodyPr>
          <a:lstStyle>
            <a:lvl1pPr marR="0" lvl="0" algn="l" rtl="0">
              <a:lnSpc>
                <a:spcPct val="90000"/>
              </a:lnSpc>
              <a:spcBef>
                <a:spcPts val="0"/>
              </a:spcBef>
              <a:spcAft>
                <a:spcPts val="0"/>
              </a:spcAft>
              <a:buClr>
                <a:schemeClr val="dk1"/>
              </a:buClr>
              <a:buSzPts val="28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 name="Google Shape;34;g27884b107a2_2_166"/>
          <p:cNvSpPr txBox="1">
            <a:spLocks noGrp="1"/>
          </p:cNvSpPr>
          <p:nvPr>
            <p:ph type="body" idx="1"/>
          </p:nvPr>
        </p:nvSpPr>
        <p:spPr>
          <a:xfrm>
            <a:off x="415600" y="1536633"/>
            <a:ext cx="11360700" cy="45552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20000"/>
              </a:lnSpc>
              <a:spcBef>
                <a:spcPts val="0"/>
              </a:spcBef>
              <a:spcAft>
                <a:spcPts val="0"/>
              </a:spcAft>
              <a:buClr>
                <a:schemeClr val="dk1"/>
              </a:buClr>
              <a:buSzPts val="1800"/>
              <a:buFont typeface="Arial"/>
              <a:buChar char="●"/>
              <a:defRPr sz="1400" b="0" i="0" u="none" strike="noStrike" cap="none">
                <a:solidFill>
                  <a:srgbClr val="000000"/>
                </a:solidFill>
                <a:latin typeface="Aharoni"/>
                <a:ea typeface="Aharoni"/>
                <a:cs typeface="Aharoni"/>
                <a:sym typeface="Aharoni"/>
              </a:defRPr>
            </a:lvl1pPr>
            <a:lvl2pPr marL="914400" marR="0" lvl="1"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 name="Google Shape;35;g27884b107a2_2_166"/>
          <p:cNvSpPr txBox="1">
            <a:spLocks noGrp="1"/>
          </p:cNvSpPr>
          <p:nvPr>
            <p:ph type="sldNum" idx="12"/>
          </p:nvPr>
        </p:nvSpPr>
        <p:spPr>
          <a:xfrm>
            <a:off x="11296611" y="6217623"/>
            <a:ext cx="731700" cy="5247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1pPr>
            <a:lvl2pPr marL="0" marR="0" lvl="1"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2pPr>
            <a:lvl3pPr marL="0" marR="0" lvl="2"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3pPr>
            <a:lvl4pPr marL="0" marR="0" lvl="3"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4pPr>
            <a:lvl5pPr marL="0" marR="0" lvl="4"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5pPr>
            <a:lvl6pPr marL="0" marR="0" lvl="5"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6pPr>
            <a:lvl7pPr marL="0" marR="0" lvl="6"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7pPr>
            <a:lvl8pPr marL="0" marR="0" lvl="7"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8pPr>
            <a:lvl9pPr marL="0" marR="0" lvl="8"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36"/>
        <p:cNvGrpSpPr/>
        <p:nvPr/>
      </p:nvGrpSpPr>
      <p:grpSpPr>
        <a:xfrm>
          <a:off x="0" y="0"/>
          <a:ext cx="0" cy="0"/>
          <a:chOff x="0" y="0"/>
          <a:chExt cx="0" cy="0"/>
        </a:xfrm>
      </p:grpSpPr>
      <p:sp>
        <p:nvSpPr>
          <p:cNvPr id="37" name="Google Shape;37;g27884b107a2_0_178"/>
          <p:cNvSpPr>
            <a:spLocks noGrp="1"/>
          </p:cNvSpPr>
          <p:nvPr>
            <p:ph type="pic" idx="2"/>
          </p:nvPr>
        </p:nvSpPr>
        <p:spPr>
          <a:xfrm>
            <a:off x="1055687" y="1268413"/>
            <a:ext cx="4319700" cy="5040300"/>
          </a:xfrm>
          <a:prstGeom prst="rect">
            <a:avLst/>
          </a:prstGeom>
          <a:solidFill>
            <a:srgbClr val="F2F2F2"/>
          </a:solid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32_Title Slide">
  <p:cSld name="32_Title Slide">
    <p:spTree>
      <p:nvGrpSpPr>
        <p:cNvPr id="1" name="Shape 38"/>
        <p:cNvGrpSpPr/>
        <p:nvPr/>
      </p:nvGrpSpPr>
      <p:grpSpPr>
        <a:xfrm>
          <a:off x="0" y="0"/>
          <a:ext cx="0" cy="0"/>
          <a:chOff x="0" y="0"/>
          <a:chExt cx="0" cy="0"/>
        </a:xfrm>
      </p:grpSpPr>
      <p:sp>
        <p:nvSpPr>
          <p:cNvPr id="39" name="Google Shape;39;p85"/>
          <p:cNvSpPr/>
          <p:nvPr/>
        </p:nvSpPr>
        <p:spPr>
          <a:xfrm>
            <a:off x="6096000" y="3753134"/>
            <a:ext cx="6096000" cy="2555591"/>
          </a:xfrm>
          <a:prstGeom prst="rect">
            <a:avLst/>
          </a:prstGeom>
          <a:gradFill>
            <a:gsLst>
              <a:gs pos="0">
                <a:schemeClr val="accent2"/>
              </a:gs>
              <a:gs pos="96000">
                <a:srgbClr val="EA641A"/>
              </a:gs>
              <a:gs pos="100000">
                <a:srgbClr val="EA641A"/>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lus Jakarta Sans"/>
              <a:ea typeface="Plus Jakarta Sans"/>
              <a:cs typeface="Plus Jakarta Sans"/>
              <a:sym typeface="Plus Jakarta Sans"/>
            </a:endParaRPr>
          </a:p>
        </p:txBody>
      </p:sp>
      <p:sp>
        <p:nvSpPr>
          <p:cNvPr id="40" name="Google Shape;40;p85"/>
          <p:cNvSpPr>
            <a:spLocks noGrp="1"/>
          </p:cNvSpPr>
          <p:nvPr>
            <p:ph type="pic" idx="2"/>
          </p:nvPr>
        </p:nvSpPr>
        <p:spPr>
          <a:xfrm>
            <a:off x="6816725" y="1268413"/>
            <a:ext cx="2381023" cy="2976935"/>
          </a:xfrm>
          <a:prstGeom prst="rect">
            <a:avLst/>
          </a:prstGeom>
          <a:solidFill>
            <a:srgbClr val="F2F2F2"/>
          </a:solidFill>
          <a:ln>
            <a:noFill/>
          </a:ln>
        </p:spPr>
      </p:sp>
      <p:sp>
        <p:nvSpPr>
          <p:cNvPr id="41" name="Google Shape;41;p85"/>
          <p:cNvSpPr>
            <a:spLocks noGrp="1"/>
          </p:cNvSpPr>
          <p:nvPr>
            <p:ph type="pic" idx="3"/>
          </p:nvPr>
        </p:nvSpPr>
        <p:spPr>
          <a:xfrm>
            <a:off x="9476015" y="1268413"/>
            <a:ext cx="2381023" cy="2976935"/>
          </a:xfrm>
          <a:prstGeom prst="rect">
            <a:avLst/>
          </a:prstGeom>
          <a:solidFill>
            <a:srgbClr val="F2F2F2"/>
          </a:solid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2"/>
        <p:cNvGrpSpPr/>
        <p:nvPr/>
      </p:nvGrpSpPr>
      <p:grpSpPr>
        <a:xfrm>
          <a:off x="0" y="0"/>
          <a:ext cx="0" cy="0"/>
          <a:chOff x="0" y="0"/>
          <a:chExt cx="0" cy="0"/>
        </a:xfrm>
      </p:grpSpPr>
      <p:sp>
        <p:nvSpPr>
          <p:cNvPr id="43" name="Google Shape;43;g27884b107a2_0_115"/>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rmAutofit/>
          </a:bodyPr>
          <a:lstStyle>
            <a:lvl1pPr marR="0" lvl="0" algn="ctr" rtl="0">
              <a:lnSpc>
                <a:spcPct val="90000"/>
              </a:lnSpc>
              <a:spcBef>
                <a:spcPts val="0"/>
              </a:spcBef>
              <a:spcAft>
                <a:spcPts val="0"/>
              </a:spcAft>
              <a:buClr>
                <a:schemeClr val="dk1"/>
              </a:buClr>
              <a:buSzPts val="6000"/>
              <a:buFont typeface="Calibri"/>
              <a:buChar char="●"/>
              <a:defRPr sz="60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 name="Google Shape;44;g27884b107a2_0_115"/>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rgbClr val="000000"/>
                </a:solidFill>
                <a:latin typeface="Aharoni"/>
                <a:ea typeface="Aharoni"/>
                <a:cs typeface="Aharoni"/>
                <a:sym typeface="Aharon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rgbClr val="000000"/>
                </a:solidFill>
                <a:latin typeface="Arial"/>
                <a:ea typeface="Arial"/>
                <a:cs typeface="Arial"/>
                <a:sym typeface="Arial"/>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rgbClr val="000000"/>
                </a:solidFill>
                <a:latin typeface="Arial"/>
                <a:ea typeface="Arial"/>
                <a:cs typeface="Arial"/>
                <a:sym typeface="Arial"/>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9pPr>
          </a:lstStyle>
          <a:p>
            <a:endParaRPr/>
          </a:p>
        </p:txBody>
      </p:sp>
      <p:sp>
        <p:nvSpPr>
          <p:cNvPr id="45" name="Google Shape;45;g27884b107a2_0_11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 name="Google Shape;46;g27884b107a2_0_11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 name="Google Shape;47;g27884b107a2_0_11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L="0" marR="0" lvl="1"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2pPr>
            <a:lvl3pPr marL="0" marR="0" lvl="2"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3pPr>
            <a:lvl4pPr marL="0" marR="0" lvl="3"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4pPr>
            <a:lvl5pPr marL="0" marR="0" lvl="4"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5pPr>
            <a:lvl6pPr marL="0" marR="0" lvl="5"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6pPr>
            <a:lvl7pPr marL="0" marR="0" lvl="6"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7pPr>
            <a:lvl8pPr marL="0" marR="0" lvl="7"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8pPr>
            <a:lvl9pPr marL="0" marR="0" lvl="8"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8"/>
        <p:cNvGrpSpPr/>
        <p:nvPr/>
      </p:nvGrpSpPr>
      <p:grpSpPr>
        <a:xfrm>
          <a:off x="0" y="0"/>
          <a:ext cx="0" cy="0"/>
          <a:chOff x="0" y="0"/>
          <a:chExt cx="0" cy="0"/>
        </a:xfrm>
      </p:grpSpPr>
      <p:sp>
        <p:nvSpPr>
          <p:cNvPr id="19" name="Google Shape;19;p41"/>
          <p:cNvSpPr>
            <a:spLocks noGrp="1"/>
          </p:cNvSpPr>
          <p:nvPr>
            <p:ph type="pic" idx="2"/>
          </p:nvPr>
        </p:nvSpPr>
        <p:spPr>
          <a:xfrm>
            <a:off x="1" y="0"/>
            <a:ext cx="12192000" cy="6858000"/>
          </a:xfrm>
          <a:prstGeom prst="rect">
            <a:avLst/>
          </a:prstGeom>
          <a:noFill/>
          <a:ln>
            <a:noFill/>
          </a:ln>
        </p:spPr>
      </p:sp>
      <p:sp>
        <p:nvSpPr>
          <p:cNvPr id="2" name="Google Shape;14;p38">
            <a:extLst>
              <a:ext uri="{FF2B5EF4-FFF2-40B4-BE49-F238E27FC236}">
                <a16:creationId xmlns:a16="http://schemas.microsoft.com/office/drawing/2014/main" id="{F1297DBC-90BB-B4E6-5D35-1E9745CE120C}"/>
              </a:ext>
            </a:extLst>
          </p:cNvPr>
          <p:cNvSpPr txBox="1">
            <a:spLocks noGrp="1"/>
          </p:cNvSpPr>
          <p:nvPr>
            <p:ph type="sldNum" idx="12"/>
          </p:nvPr>
        </p:nvSpPr>
        <p:spPr>
          <a:xfrm>
            <a:off x="9448799" y="6492875"/>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29337338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0E0C1"/>
        </a:solidFill>
        <a:effectLst/>
      </p:bgPr>
    </p:bg>
    <p:spTree>
      <p:nvGrpSpPr>
        <p:cNvPr id="1" name="Shape 9"/>
        <p:cNvGrpSpPr/>
        <p:nvPr/>
      </p:nvGrpSpPr>
      <p:grpSpPr>
        <a:xfrm>
          <a:off x="0" y="0"/>
          <a:ext cx="0" cy="0"/>
          <a:chOff x="0" y="0"/>
          <a:chExt cx="0" cy="0"/>
        </a:xfrm>
      </p:grpSpPr>
      <p:sp>
        <p:nvSpPr>
          <p:cNvPr id="10" name="Google Shape;10;p64"/>
          <p:cNvSpPr txBox="1"/>
          <p:nvPr/>
        </p:nvSpPr>
        <p:spPr>
          <a:xfrm>
            <a:off x="434411" y="6230138"/>
            <a:ext cx="4789808"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7F7F7F"/>
              </a:buClr>
              <a:buSzPts val="1800"/>
              <a:buFont typeface="Open Sans"/>
              <a:buNone/>
            </a:pPr>
            <a:r>
              <a:rPr lang="en-US" sz="1800" b="0" i="0" u="none" strike="noStrike" cap="none">
                <a:solidFill>
                  <a:srgbClr val="7F7F7F"/>
                </a:solidFill>
                <a:latin typeface="Open Sans"/>
                <a:ea typeface="Open Sans"/>
                <a:cs typeface="Open Sans"/>
                <a:sym typeface="Open Sans"/>
              </a:rPr>
              <a:t>Dept EECE, GST Bengaluru</a:t>
            </a:r>
            <a:endParaRPr sz="1800" b="0" i="0" u="none" strike="noStrike" cap="none">
              <a:solidFill>
                <a:srgbClr val="7F7F7F"/>
              </a:solidFill>
              <a:latin typeface="Open Sans"/>
              <a:ea typeface="Open Sans"/>
              <a:cs typeface="Open Sans"/>
              <a:sym typeface="Open Sans"/>
            </a:endParaRPr>
          </a:p>
        </p:txBody>
      </p:sp>
      <p:pic>
        <p:nvPicPr>
          <p:cNvPr id="11" name="Google Shape;11;p64"/>
          <p:cNvPicPr preferRelativeResize="0"/>
          <p:nvPr userDrawn="1"/>
        </p:nvPicPr>
        <p:blipFill rotWithShape="1">
          <a:blip r:embed="rId11">
            <a:alphaModFix/>
          </a:blip>
          <a:srcRect/>
          <a:stretch/>
        </p:blipFill>
        <p:spPr>
          <a:xfrm>
            <a:off x="10545066" y="6107763"/>
            <a:ext cx="1432859" cy="614082"/>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75"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orient="horz" pos="799">
          <p15:clr>
            <a:srgbClr val="A4A3A4"/>
          </p15:clr>
        </p15:guide>
        <p15:guide id="4" orient="horz" pos="346">
          <p15:clr>
            <a:srgbClr val="A4A3A4"/>
          </p15:clr>
        </p15:guide>
        <p15:guide id="5" orient="horz" pos="1253">
          <p15:clr>
            <a:srgbClr val="A4A3A4"/>
          </p15:clr>
        </p15:guide>
        <p15:guide id="6" orient="horz" pos="1706">
          <p15:clr>
            <a:srgbClr val="A4A3A4"/>
          </p15:clr>
        </p15:guide>
        <p15:guide id="7" orient="horz" pos="2614">
          <p15:clr>
            <a:srgbClr val="A4A3A4"/>
          </p15:clr>
        </p15:guide>
        <p15:guide id="8" orient="horz" pos="3067">
          <p15:clr>
            <a:srgbClr val="A4A3A4"/>
          </p15:clr>
        </p15:guide>
        <p15:guide id="9" orient="horz" pos="3521">
          <p15:clr>
            <a:srgbClr val="A4A3A4"/>
          </p15:clr>
        </p15:guide>
        <p15:guide id="10" orient="horz" pos="3974">
          <p15:clr>
            <a:srgbClr val="A4A3A4"/>
          </p15:clr>
        </p15:guide>
        <p15:guide id="11" pos="4294">
          <p15:clr>
            <a:srgbClr val="A4A3A4"/>
          </p15:clr>
        </p15:guide>
        <p15:guide id="12" pos="4747">
          <p15:clr>
            <a:srgbClr val="A4A3A4"/>
          </p15:clr>
        </p15:guide>
        <p15:guide id="13" pos="211">
          <p15:clr>
            <a:srgbClr val="A4A3A4"/>
          </p15:clr>
        </p15:guide>
        <p15:guide id="14" pos="665">
          <p15:clr>
            <a:srgbClr val="A4A3A4"/>
          </p15:clr>
        </p15:guide>
        <p15:guide id="15" pos="1118">
          <p15:clr>
            <a:srgbClr val="A4A3A4"/>
          </p15:clr>
        </p15:guide>
        <p15:guide id="16" pos="1572">
          <p15:clr>
            <a:srgbClr val="A4A3A4"/>
          </p15:clr>
        </p15:guide>
        <p15:guide id="17" pos="2026">
          <p15:clr>
            <a:srgbClr val="A4A3A4"/>
          </p15:clr>
        </p15:guide>
        <p15:guide id="18" pos="2479">
          <p15:clr>
            <a:srgbClr val="A4A3A4"/>
          </p15:clr>
        </p15:guide>
        <p15:guide id="19" pos="2933">
          <p15:clr>
            <a:srgbClr val="A4A3A4"/>
          </p15:clr>
        </p15:guide>
        <p15:guide id="20" pos="3386">
          <p15:clr>
            <a:srgbClr val="A4A3A4"/>
          </p15:clr>
        </p15:guide>
        <p15:guide id="21" pos="5201">
          <p15:clr>
            <a:srgbClr val="A4A3A4"/>
          </p15:clr>
        </p15:guide>
        <p15:guide id="22" pos="5654">
          <p15:clr>
            <a:srgbClr val="A4A3A4"/>
          </p15:clr>
        </p15:guide>
        <p15:guide id="23" pos="6108">
          <p15:clr>
            <a:srgbClr val="A4A3A4"/>
          </p15:clr>
        </p15:guide>
        <p15:guide id="24" pos="6562">
          <p15:clr>
            <a:srgbClr val="A4A3A4"/>
          </p15:clr>
        </p15:guide>
        <p15:guide id="25" pos="7015">
          <p15:clr>
            <a:srgbClr val="A4A3A4"/>
          </p15:clr>
        </p15:guide>
        <p15:guide id="26" pos="7469">
          <p15:clr>
            <a:srgbClr val="A4A3A4"/>
          </p15:clr>
        </p15:guide>
        <p15:guide id="27" pos="347">
          <p15:clr>
            <a:srgbClr val="F26B43"/>
          </p15:clr>
        </p15:guide>
        <p15:guide id="28" pos="7333">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62AE9A7-FBD8-C9FF-7958-4AF112522506}"/>
              </a:ext>
            </a:extLst>
          </p:cNvPr>
          <p:cNvSpPr>
            <a:spLocks noGrp="1"/>
          </p:cNvSpPr>
          <p:nvPr>
            <p:ph type="sldNum" idx="4294967295"/>
          </p:nvPr>
        </p:nvSpPr>
        <p:spPr>
          <a:xfrm>
            <a:off x="11460163" y="6218238"/>
            <a:ext cx="731837" cy="523875"/>
          </a:xfrm>
          <a:prstGeom prst="rect">
            <a:avLst/>
          </a:prstGeom>
        </p:spPr>
        <p:txBody>
          <a:bodyPr/>
          <a:lstStyle/>
          <a:p>
            <a:pPr marL="0" lvl="0" indent="0" algn="r" rtl="0">
              <a:spcBef>
                <a:spcPts val="0"/>
              </a:spcBef>
              <a:spcAft>
                <a:spcPts val="0"/>
              </a:spcAft>
              <a:buNone/>
            </a:pPr>
            <a:fld id="{00000000-1234-1234-1234-123412341234}" type="slidenum">
              <a:rPr lang="en-US" smtClean="0"/>
              <a:t>1</a:t>
            </a:fld>
            <a:endParaRPr lang="en-US"/>
          </a:p>
        </p:txBody>
      </p:sp>
      <p:pic>
        <p:nvPicPr>
          <p:cNvPr id="5" name="Google Shape;87;p1">
            <a:extLst>
              <a:ext uri="{FF2B5EF4-FFF2-40B4-BE49-F238E27FC236}">
                <a16:creationId xmlns:a16="http://schemas.microsoft.com/office/drawing/2014/main" id="{AD01CF2C-8332-E700-171E-F6425D2B2D23}"/>
              </a:ext>
            </a:extLst>
          </p:cNvPr>
          <p:cNvPicPr preferRelativeResize="0"/>
          <p:nvPr/>
        </p:nvPicPr>
        <p:blipFill rotWithShape="1">
          <a:blip r:embed="rId2">
            <a:alphaModFix amt="20000"/>
          </a:blip>
          <a:srcRect l="1514" r="2310" b="19493"/>
          <a:stretch/>
        </p:blipFill>
        <p:spPr>
          <a:xfrm>
            <a:off x="-1235" y="17347"/>
            <a:ext cx="12193235" cy="6850591"/>
          </a:xfrm>
          <a:prstGeom prst="rect">
            <a:avLst/>
          </a:prstGeom>
          <a:noFill/>
          <a:ln>
            <a:noFill/>
          </a:ln>
        </p:spPr>
      </p:pic>
      <p:sp>
        <p:nvSpPr>
          <p:cNvPr id="6" name="Google Shape;88;p1">
            <a:extLst>
              <a:ext uri="{FF2B5EF4-FFF2-40B4-BE49-F238E27FC236}">
                <a16:creationId xmlns:a16="http://schemas.microsoft.com/office/drawing/2014/main" id="{74F321D0-F3BA-5572-DBB4-C5E77739C8E5}"/>
              </a:ext>
            </a:extLst>
          </p:cNvPr>
          <p:cNvSpPr txBox="1"/>
          <p:nvPr/>
        </p:nvSpPr>
        <p:spPr>
          <a:xfrm>
            <a:off x="2904067" y="3157752"/>
            <a:ext cx="6383867"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i="0" u="none" strike="noStrike" cap="none" dirty="0">
                <a:solidFill>
                  <a:srgbClr val="007069"/>
                </a:solidFill>
                <a:latin typeface="Open Sans"/>
                <a:ea typeface="Open Sans"/>
                <a:cs typeface="Open Sans"/>
                <a:sym typeface="Open Sans"/>
              </a:rPr>
              <a:t>GITAM (Deemed-to-be) University</a:t>
            </a:r>
            <a:endParaRPr lang="en-US" sz="2800" dirty="0"/>
          </a:p>
        </p:txBody>
      </p:sp>
      <p:sp>
        <p:nvSpPr>
          <p:cNvPr id="11" name="Google Shape;93;p1">
            <a:extLst>
              <a:ext uri="{FF2B5EF4-FFF2-40B4-BE49-F238E27FC236}">
                <a16:creationId xmlns:a16="http://schemas.microsoft.com/office/drawing/2014/main" id="{5F318AA7-C96A-3AAD-7C94-E53133C5AD6C}"/>
              </a:ext>
            </a:extLst>
          </p:cNvPr>
          <p:cNvSpPr/>
          <p:nvPr/>
        </p:nvSpPr>
        <p:spPr>
          <a:xfrm>
            <a:off x="3060700" y="6148918"/>
            <a:ext cx="609600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dirty="0">
                <a:solidFill>
                  <a:srgbClr val="7F7F7F"/>
                </a:solidFill>
                <a:latin typeface="Montserrat Medium"/>
                <a:ea typeface="Montserrat Medium"/>
                <a:cs typeface="Montserrat Medium"/>
                <a:sym typeface="Montserrat Medium"/>
              </a:rPr>
              <a:t>www.gitam.edu</a:t>
            </a:r>
            <a:endParaRPr sz="1200" b="0" i="0" u="none" strike="noStrike" cap="none" dirty="0">
              <a:solidFill>
                <a:srgbClr val="7F7F7F"/>
              </a:solidFill>
              <a:latin typeface="Montserrat Medium"/>
              <a:ea typeface="Montserrat Medium"/>
              <a:cs typeface="Montserrat Medium"/>
              <a:sym typeface="Montserrat Medium"/>
            </a:endParaRPr>
          </a:p>
        </p:txBody>
      </p:sp>
      <p:grpSp>
        <p:nvGrpSpPr>
          <p:cNvPr id="12" name="Google Shape;94;p1">
            <a:extLst>
              <a:ext uri="{FF2B5EF4-FFF2-40B4-BE49-F238E27FC236}">
                <a16:creationId xmlns:a16="http://schemas.microsoft.com/office/drawing/2014/main" id="{27E17DC4-EBA4-36D1-CC55-FFAF1FD93FF1}"/>
              </a:ext>
            </a:extLst>
          </p:cNvPr>
          <p:cNvGrpSpPr/>
          <p:nvPr/>
        </p:nvGrpSpPr>
        <p:grpSpPr>
          <a:xfrm rot="2700000">
            <a:off x="5984712" y="5183993"/>
            <a:ext cx="231043" cy="225933"/>
            <a:chOff x="11087593" y="13905"/>
            <a:chExt cx="1085533" cy="1061509"/>
          </a:xfrm>
        </p:grpSpPr>
        <p:sp>
          <p:nvSpPr>
            <p:cNvPr id="13" name="Google Shape;95;p1">
              <a:extLst>
                <a:ext uri="{FF2B5EF4-FFF2-40B4-BE49-F238E27FC236}">
                  <a16:creationId xmlns:a16="http://schemas.microsoft.com/office/drawing/2014/main" id="{AE7092A2-B102-1273-6C25-E1736799EF72}"/>
                </a:ext>
              </a:extLst>
            </p:cNvPr>
            <p:cNvSpPr/>
            <p:nvPr/>
          </p:nvSpPr>
          <p:spPr>
            <a:xfrm>
              <a:off x="11087593" y="548342"/>
              <a:ext cx="537028" cy="527072"/>
            </a:xfrm>
            <a:prstGeom prst="rect">
              <a:avLst/>
            </a:prstGeom>
            <a:solidFill>
              <a:srgbClr val="DF2A3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sp>
          <p:nvSpPr>
            <p:cNvPr id="14" name="Google Shape;96;p1">
              <a:extLst>
                <a:ext uri="{FF2B5EF4-FFF2-40B4-BE49-F238E27FC236}">
                  <a16:creationId xmlns:a16="http://schemas.microsoft.com/office/drawing/2014/main" id="{CD50D2DC-2455-5951-3C5D-BB02F217709E}"/>
                </a:ext>
              </a:extLst>
            </p:cNvPr>
            <p:cNvSpPr/>
            <p:nvPr/>
          </p:nvSpPr>
          <p:spPr>
            <a:xfrm>
              <a:off x="11636098" y="13905"/>
              <a:ext cx="537028" cy="527079"/>
            </a:xfrm>
            <a:prstGeom prst="rect">
              <a:avLst/>
            </a:prstGeom>
            <a:solidFill>
              <a:srgbClr val="3A3A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grpSp>
      <p:sp>
        <p:nvSpPr>
          <p:cNvPr id="16" name="Google Shape;104;p1">
            <a:extLst>
              <a:ext uri="{FF2B5EF4-FFF2-40B4-BE49-F238E27FC236}">
                <a16:creationId xmlns:a16="http://schemas.microsoft.com/office/drawing/2014/main" id="{C323D64D-BE3D-E115-33E9-192C329B4C2B}"/>
              </a:ext>
            </a:extLst>
          </p:cNvPr>
          <p:cNvSpPr/>
          <p:nvPr/>
        </p:nvSpPr>
        <p:spPr>
          <a:xfrm>
            <a:off x="2904067" y="4430594"/>
            <a:ext cx="6096000" cy="64629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dirty="0">
                <a:solidFill>
                  <a:schemeClr val="dk1"/>
                </a:solidFill>
                <a:latin typeface="Montserrat Medium"/>
                <a:ea typeface="Montserrat Medium"/>
                <a:cs typeface="Montserrat Medium"/>
                <a:sym typeface="Montserrat Medium"/>
              </a:rPr>
              <a:t>Department of Electrical Electronics and Communication Engineering</a:t>
            </a:r>
            <a:endParaRPr sz="1800" b="1" i="0" u="none" strike="noStrike" cap="none" dirty="0">
              <a:solidFill>
                <a:schemeClr val="dk1"/>
              </a:solidFill>
              <a:latin typeface="Arial"/>
              <a:ea typeface="Arial"/>
              <a:cs typeface="Arial"/>
              <a:sym typeface="Arial"/>
            </a:endParaRPr>
          </a:p>
        </p:txBody>
      </p:sp>
      <p:sp>
        <p:nvSpPr>
          <p:cNvPr id="17" name="Google Shape;105;p1">
            <a:extLst>
              <a:ext uri="{FF2B5EF4-FFF2-40B4-BE49-F238E27FC236}">
                <a16:creationId xmlns:a16="http://schemas.microsoft.com/office/drawing/2014/main" id="{C9CF77E4-28A7-270F-8F1A-AFD4E8DCECCF}"/>
              </a:ext>
            </a:extLst>
          </p:cNvPr>
          <p:cNvSpPr/>
          <p:nvPr/>
        </p:nvSpPr>
        <p:spPr>
          <a:xfrm>
            <a:off x="9156700" y="5791918"/>
            <a:ext cx="2926946"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dk1"/>
              </a:solidFill>
              <a:latin typeface="Arial"/>
              <a:ea typeface="Arial"/>
              <a:cs typeface="Arial"/>
              <a:sym typeface="Arial"/>
            </a:endParaRPr>
          </a:p>
        </p:txBody>
      </p:sp>
      <p:sp>
        <p:nvSpPr>
          <p:cNvPr id="19" name="Google Shape;111;p1">
            <a:extLst>
              <a:ext uri="{FF2B5EF4-FFF2-40B4-BE49-F238E27FC236}">
                <a16:creationId xmlns:a16="http://schemas.microsoft.com/office/drawing/2014/main" id="{037B6323-B919-404C-9A53-E2D1EEBBC29E}"/>
              </a:ext>
            </a:extLst>
          </p:cNvPr>
          <p:cNvSpPr/>
          <p:nvPr/>
        </p:nvSpPr>
        <p:spPr>
          <a:xfrm>
            <a:off x="133754" y="4858484"/>
            <a:ext cx="3881655" cy="1169511"/>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Verdana" panose="020B0604030504040204" pitchFamily="34" charset="0"/>
                <a:ea typeface="Verdana" panose="020B0604030504040204" pitchFamily="34" charset="0"/>
                <a:cs typeface="Montserrat Medium"/>
                <a:sym typeface="Montserrat Medium"/>
              </a:rPr>
              <a:t>Project Team </a:t>
            </a:r>
          </a:p>
          <a:p>
            <a:pPr marL="285750" marR="0" lvl="0" indent="-285750" rtl="0">
              <a:lnSpc>
                <a:spcPct val="100000"/>
              </a:lnSpc>
              <a:spcBef>
                <a:spcPts val="0"/>
              </a:spcBef>
              <a:spcAft>
                <a:spcPts val="0"/>
              </a:spcAft>
              <a:buClr>
                <a:srgbClr val="000000"/>
              </a:buClr>
              <a:buSzPts val="1400"/>
              <a:buFont typeface="Arial" panose="020B0604020202020204" pitchFamily="34" charset="0"/>
              <a:buChar char="•"/>
            </a:pPr>
            <a:r>
              <a:rPr lang="en-US" sz="1400" b="1" i="0" u="none" strike="noStrike" cap="none" dirty="0">
                <a:solidFill>
                  <a:schemeClr val="dk1"/>
                </a:solidFill>
                <a:latin typeface="Verdana" panose="020B0604030504040204" pitchFamily="34" charset="0"/>
                <a:ea typeface="Verdana" panose="020B0604030504040204" pitchFamily="34" charset="0"/>
                <a:sym typeface="Montserrat Medium"/>
              </a:rPr>
              <a:t>BU21EECE0100524 Sudeep B S</a:t>
            </a:r>
          </a:p>
          <a:p>
            <a:pPr marL="285750" indent="-285750">
              <a:buSzPts val="1400"/>
              <a:buFont typeface="Arial" panose="020B0604020202020204" pitchFamily="34" charset="0"/>
              <a:buChar char="•"/>
            </a:pPr>
            <a:r>
              <a:rPr lang="en-US" sz="1400" b="1" i="0" u="none" strike="noStrike" cap="none" dirty="0">
                <a:solidFill>
                  <a:schemeClr val="dk1"/>
                </a:solidFill>
                <a:latin typeface="Verdana" panose="020B0604030504040204" pitchFamily="34" charset="0"/>
                <a:ea typeface="Verdana" panose="020B0604030504040204" pitchFamily="34" charset="0"/>
                <a:sym typeface="Montserrat Medium"/>
              </a:rPr>
              <a:t>BU21EECE0100553 Lakshman B H</a:t>
            </a:r>
            <a:endParaRPr lang="en-US" sz="1400" b="1" i="0" u="none" strike="noStrike" cap="none" dirty="0">
              <a:solidFill>
                <a:schemeClr val="dk1"/>
              </a:solidFill>
              <a:latin typeface="Verdana" panose="020B0604030504040204" pitchFamily="34" charset="0"/>
              <a:ea typeface="Verdana" panose="020B0604030504040204" pitchFamily="34" charset="0"/>
              <a:sym typeface="Arial"/>
            </a:endParaRPr>
          </a:p>
          <a:p>
            <a:pPr marL="285750" indent="-285750">
              <a:buSzPts val="1400"/>
              <a:buFont typeface="Arial" panose="020B0604020202020204" pitchFamily="34" charset="0"/>
              <a:buChar char="•"/>
            </a:pPr>
            <a:r>
              <a:rPr lang="en-US" sz="1400" b="1" i="0" u="none" strike="noStrike" cap="none" dirty="0">
                <a:solidFill>
                  <a:schemeClr val="dk1"/>
                </a:solidFill>
                <a:latin typeface="Verdana" panose="020B0604030504040204" pitchFamily="34" charset="0"/>
                <a:ea typeface="Verdana" panose="020B0604030504040204" pitchFamily="34" charset="0"/>
                <a:sym typeface="Montserrat Medium"/>
              </a:rPr>
              <a:t>BU21EECE0100574 Darshan D M</a:t>
            </a:r>
            <a:endParaRPr lang="en-US" sz="1400" b="1" i="0" u="none" strike="noStrike" cap="none" dirty="0">
              <a:solidFill>
                <a:schemeClr val="dk1"/>
              </a:solidFill>
              <a:latin typeface="Verdana" panose="020B0604030504040204" pitchFamily="34" charset="0"/>
              <a:ea typeface="Verdana" panose="020B0604030504040204" pitchFamily="34" charset="0"/>
              <a:sym typeface="Arial"/>
            </a:endParaRPr>
          </a:p>
          <a:p>
            <a:pPr marL="285750" marR="0" lvl="0" indent="-285750" algn="ctr" rtl="0">
              <a:lnSpc>
                <a:spcPct val="100000"/>
              </a:lnSpc>
              <a:spcBef>
                <a:spcPts val="0"/>
              </a:spcBef>
              <a:spcAft>
                <a:spcPts val="0"/>
              </a:spcAft>
              <a:buClr>
                <a:srgbClr val="000000"/>
              </a:buClr>
              <a:buSzPts val="1400"/>
              <a:buFont typeface="Arial" panose="020B0604020202020204" pitchFamily="34" charset="0"/>
              <a:buChar char="•"/>
            </a:pPr>
            <a:endParaRPr sz="1400" b="1" i="0" u="none" strike="noStrike" cap="none" dirty="0">
              <a:solidFill>
                <a:schemeClr val="dk1"/>
              </a:solidFill>
              <a:latin typeface="Arial"/>
              <a:ea typeface="Arial"/>
              <a:cs typeface="Arial"/>
              <a:sym typeface="Arial"/>
            </a:endParaRPr>
          </a:p>
        </p:txBody>
      </p:sp>
      <p:sp>
        <p:nvSpPr>
          <p:cNvPr id="20" name="Google Shape;111;p1">
            <a:extLst>
              <a:ext uri="{FF2B5EF4-FFF2-40B4-BE49-F238E27FC236}">
                <a16:creationId xmlns:a16="http://schemas.microsoft.com/office/drawing/2014/main" id="{663FF154-6303-06EF-099B-905F19C206B2}"/>
              </a:ext>
            </a:extLst>
          </p:cNvPr>
          <p:cNvSpPr/>
          <p:nvPr/>
        </p:nvSpPr>
        <p:spPr>
          <a:xfrm>
            <a:off x="9322056" y="5040405"/>
            <a:ext cx="2926946" cy="954067"/>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Montserrat Medium"/>
                <a:ea typeface="Montserrat Medium"/>
                <a:cs typeface="Montserrat Medium"/>
                <a:sym typeface="Montserrat Medium"/>
              </a:rPr>
              <a:t>Project Mentor: </a:t>
            </a:r>
          </a:p>
          <a:p>
            <a:pPr marL="285750" marR="0" lvl="0" indent="-285750" rtl="0">
              <a:lnSpc>
                <a:spcPct val="100000"/>
              </a:lnSpc>
              <a:spcBef>
                <a:spcPts val="0"/>
              </a:spcBef>
              <a:spcAft>
                <a:spcPts val="0"/>
              </a:spcAft>
              <a:buClr>
                <a:srgbClr val="000000"/>
              </a:buClr>
              <a:buSzPts val="1400"/>
              <a:buFont typeface="Arial" panose="020B0604020202020204" pitchFamily="34" charset="0"/>
              <a:buChar char="•"/>
            </a:pPr>
            <a:r>
              <a:rPr lang="en-US" b="1" dirty="0">
                <a:solidFill>
                  <a:schemeClr val="tx1"/>
                </a:solidFill>
                <a:latin typeface="Verdana" panose="020B0604030504040204" pitchFamily="34" charset="0"/>
                <a:ea typeface="Verdana" panose="020B0604030504040204" pitchFamily="34" charset="0"/>
                <a:sym typeface="Montserrat Medium"/>
              </a:rPr>
              <a:t>Dr. P Sundararaman</a:t>
            </a:r>
            <a:r>
              <a:rPr lang="en-US" sz="1400" b="1" i="0" u="none" strike="noStrike" cap="none" dirty="0">
                <a:solidFill>
                  <a:schemeClr val="dk1"/>
                </a:solidFill>
                <a:latin typeface="Montserrat Medium"/>
                <a:ea typeface="Arial"/>
                <a:cs typeface="Arial"/>
                <a:sym typeface="Montserrat Medium"/>
              </a:rPr>
              <a:t> </a:t>
            </a:r>
          </a:p>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Montserrat Medium"/>
                <a:ea typeface="Montserrat Medium"/>
                <a:cs typeface="Montserrat Medium"/>
                <a:sym typeface="Montserrat Medium"/>
              </a:rPr>
              <a:t>Project In-charge: </a:t>
            </a:r>
          </a:p>
          <a:p>
            <a:pPr marL="285750" marR="0" lvl="0" indent="-285750" rtl="0">
              <a:lnSpc>
                <a:spcPct val="100000"/>
              </a:lnSpc>
              <a:spcBef>
                <a:spcPts val="0"/>
              </a:spcBef>
              <a:spcAft>
                <a:spcPts val="0"/>
              </a:spcAft>
              <a:buClr>
                <a:srgbClr val="000000"/>
              </a:buClr>
              <a:buSzPts val="1400"/>
              <a:buFont typeface="Arial" panose="020B0604020202020204" pitchFamily="34" charset="0"/>
              <a:buChar char="•"/>
            </a:pPr>
            <a:r>
              <a:rPr lang="en-US" b="1" dirty="0">
                <a:solidFill>
                  <a:schemeClr val="dk1"/>
                </a:solidFill>
                <a:latin typeface="Montserrat Medium"/>
                <a:sym typeface="Montserrat Medium"/>
              </a:rPr>
              <a:t>Ambar Bajpai</a:t>
            </a:r>
            <a:endParaRPr lang="en-US" sz="1400" b="1" i="0" u="none" strike="noStrike" cap="none" dirty="0">
              <a:solidFill>
                <a:schemeClr val="dk1"/>
              </a:solidFill>
              <a:latin typeface="Arial"/>
              <a:ea typeface="Arial"/>
              <a:cs typeface="Arial"/>
              <a:sym typeface="Arial"/>
            </a:endParaRPr>
          </a:p>
        </p:txBody>
      </p:sp>
      <p:pic>
        <p:nvPicPr>
          <p:cNvPr id="21" name="Google Shape;67;p1">
            <a:extLst>
              <a:ext uri="{FF2B5EF4-FFF2-40B4-BE49-F238E27FC236}">
                <a16:creationId xmlns:a16="http://schemas.microsoft.com/office/drawing/2014/main" id="{14559E83-6276-698C-A2DC-9D1D6C0E44CD}"/>
              </a:ext>
            </a:extLst>
          </p:cNvPr>
          <p:cNvPicPr preferRelativeResize="0"/>
          <p:nvPr/>
        </p:nvPicPr>
        <p:blipFill rotWithShape="1">
          <a:blip r:embed="rId3">
            <a:alphaModFix/>
          </a:blip>
          <a:srcRect/>
          <a:stretch/>
        </p:blipFill>
        <p:spPr>
          <a:xfrm>
            <a:off x="4601352" y="1778687"/>
            <a:ext cx="2674631" cy="1245671"/>
          </a:xfrm>
          <a:prstGeom prst="rect">
            <a:avLst/>
          </a:prstGeom>
          <a:noFill/>
          <a:ln>
            <a:noFill/>
          </a:ln>
        </p:spPr>
      </p:pic>
      <p:sp>
        <p:nvSpPr>
          <p:cNvPr id="22" name="Google Shape;88;p1">
            <a:extLst>
              <a:ext uri="{FF2B5EF4-FFF2-40B4-BE49-F238E27FC236}">
                <a16:creationId xmlns:a16="http://schemas.microsoft.com/office/drawing/2014/main" id="{8CF9D16E-FF17-2A50-8767-3A06BCEC2AD9}"/>
              </a:ext>
            </a:extLst>
          </p:cNvPr>
          <p:cNvSpPr txBox="1"/>
          <p:nvPr/>
        </p:nvSpPr>
        <p:spPr>
          <a:xfrm>
            <a:off x="2812360" y="409821"/>
            <a:ext cx="6738730"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2800" b="1" i="0" u="none" strike="noStrike" cap="none" dirty="0">
                <a:solidFill>
                  <a:schemeClr val="accent4"/>
                </a:solidFill>
                <a:latin typeface="Times New Roman" pitchFamily="18" charset="0"/>
                <a:ea typeface="Montserrat"/>
                <a:cs typeface="Times New Roman" pitchFamily="18" charset="0"/>
                <a:sym typeface="Montserrat"/>
              </a:rPr>
              <a:t>Smart Energy Meter for Domestic Usages </a:t>
            </a:r>
            <a:endParaRPr lang="en-US" sz="2800" b="1" i="0" u="none" strike="noStrike" cap="none" dirty="0">
              <a:solidFill>
                <a:schemeClr val="accent4"/>
              </a:solidFill>
              <a:latin typeface="Montserrat"/>
              <a:ea typeface="Montserrat"/>
              <a:cs typeface="Montserrat"/>
              <a:sym typeface="Montserrat"/>
            </a:endParaRPr>
          </a:p>
        </p:txBody>
      </p:sp>
      <p:sp>
        <p:nvSpPr>
          <p:cNvPr id="23" name="Google Shape;88;p1">
            <a:extLst>
              <a:ext uri="{FF2B5EF4-FFF2-40B4-BE49-F238E27FC236}">
                <a16:creationId xmlns:a16="http://schemas.microsoft.com/office/drawing/2014/main" id="{D8F66EB9-9CBE-8ACD-E616-93A5AE55CF5C}"/>
              </a:ext>
            </a:extLst>
          </p:cNvPr>
          <p:cNvSpPr txBox="1"/>
          <p:nvPr/>
        </p:nvSpPr>
        <p:spPr>
          <a:xfrm>
            <a:off x="4106192" y="1072201"/>
            <a:ext cx="4005016" cy="40006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i="0" u="none" strike="noStrike" cap="none" dirty="0">
                <a:solidFill>
                  <a:srgbClr val="007069"/>
                </a:solidFill>
                <a:latin typeface="Open Sans"/>
                <a:ea typeface="Open Sans"/>
                <a:cs typeface="Open Sans"/>
                <a:sym typeface="Open Sans"/>
              </a:rPr>
              <a:t>Mid-Review 1</a:t>
            </a:r>
            <a:endParaRPr lang="en-US" sz="2000" dirty="0"/>
          </a:p>
        </p:txBody>
      </p:sp>
      <p:sp>
        <p:nvSpPr>
          <p:cNvPr id="25" name="Google Shape;120;p76">
            <a:extLst>
              <a:ext uri="{FF2B5EF4-FFF2-40B4-BE49-F238E27FC236}">
                <a16:creationId xmlns:a16="http://schemas.microsoft.com/office/drawing/2014/main" id="{38A183C7-510B-0906-FECD-64BA2B628A0E}"/>
              </a:ext>
            </a:extLst>
          </p:cNvPr>
          <p:cNvSpPr/>
          <p:nvPr/>
        </p:nvSpPr>
        <p:spPr>
          <a:xfrm>
            <a:off x="133754" y="3194604"/>
            <a:ext cx="2432050" cy="468792"/>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1800" b="1" i="0" u="none" strike="noStrike" cap="none" dirty="0">
                <a:solidFill>
                  <a:schemeClr val="lt1"/>
                </a:solidFill>
                <a:latin typeface="Verdana"/>
                <a:ea typeface="Verdana"/>
                <a:cs typeface="Verdana"/>
                <a:sym typeface="Verdana"/>
              </a:rPr>
              <a:t>AY 2021-25 </a:t>
            </a:r>
            <a:endParaRPr sz="900" b="1" i="0" u="none" strike="noStrike" cap="none" dirty="0">
              <a:solidFill>
                <a:srgbClr val="000000"/>
              </a:solidFill>
              <a:latin typeface="Arial"/>
              <a:ea typeface="Arial"/>
              <a:cs typeface="Arial"/>
              <a:sym typeface="Arial"/>
            </a:endParaRPr>
          </a:p>
        </p:txBody>
      </p:sp>
      <p:sp>
        <p:nvSpPr>
          <p:cNvPr id="26" name="Google Shape;120;p76">
            <a:extLst>
              <a:ext uri="{FF2B5EF4-FFF2-40B4-BE49-F238E27FC236}">
                <a16:creationId xmlns:a16="http://schemas.microsoft.com/office/drawing/2014/main" id="{B3C9655A-2680-CBD4-341A-460C55A63157}"/>
              </a:ext>
            </a:extLst>
          </p:cNvPr>
          <p:cNvSpPr/>
          <p:nvPr/>
        </p:nvSpPr>
        <p:spPr>
          <a:xfrm>
            <a:off x="9156701" y="2965412"/>
            <a:ext cx="2901546" cy="818907"/>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1800" b="1" i="0" u="none" strike="noStrike" cap="none" dirty="0">
                <a:solidFill>
                  <a:schemeClr val="lt1"/>
                </a:solidFill>
                <a:latin typeface="Verdana"/>
                <a:ea typeface="Verdana"/>
                <a:cs typeface="Verdana"/>
                <a:sym typeface="Verdana"/>
              </a:rPr>
              <a:t>Major Project</a:t>
            </a:r>
          </a:p>
          <a:p>
            <a:pPr marL="0" marR="0" lvl="0" indent="0" algn="ctr" rtl="0">
              <a:lnSpc>
                <a:spcPct val="100000"/>
              </a:lnSpc>
              <a:spcBef>
                <a:spcPts val="0"/>
              </a:spcBef>
              <a:spcAft>
                <a:spcPts val="0"/>
              </a:spcAft>
              <a:buClr>
                <a:srgbClr val="000000"/>
              </a:buClr>
              <a:buSzPts val="3600"/>
              <a:buFont typeface="Arial"/>
              <a:buNone/>
            </a:pPr>
            <a:r>
              <a:rPr lang="en-US" sz="1800" b="1" i="0" u="none" strike="noStrike" cap="none" dirty="0">
                <a:solidFill>
                  <a:schemeClr val="lt1"/>
                </a:solidFill>
                <a:latin typeface="Verdana"/>
                <a:ea typeface="Verdana"/>
                <a:cs typeface="Verdana"/>
                <a:sym typeface="Verdana"/>
              </a:rPr>
              <a:t>Project ID: </a:t>
            </a:r>
            <a:r>
              <a:rPr lang="en-US" sz="1800" b="1" dirty="0">
                <a:solidFill>
                  <a:schemeClr val="lt1"/>
                </a:solidFill>
                <a:latin typeface="Verdana"/>
                <a:ea typeface="Verdana"/>
                <a:cs typeface="Verdana"/>
                <a:sym typeface="Verdana"/>
              </a:rPr>
              <a:t>Alpha 10(P2)</a:t>
            </a:r>
            <a:endParaRPr lang="en-US" sz="1800" b="1" i="0" u="none" strike="noStrike" cap="none" dirty="0">
              <a:solidFill>
                <a:schemeClr val="lt1"/>
              </a:solidFill>
              <a:latin typeface="Verdana"/>
              <a:ea typeface="Verdana"/>
              <a:cs typeface="Verdana"/>
              <a:sym typeface="Verdana"/>
            </a:endParaRPr>
          </a:p>
        </p:txBody>
      </p:sp>
    </p:spTree>
    <p:extLst>
      <p:ext uri="{BB962C8B-B14F-4D97-AF65-F5344CB8AC3E}">
        <p14:creationId xmlns:p14="http://schemas.microsoft.com/office/powerpoint/2010/main" val="2901330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WhatsApp Video 2025-02-05 at 13.00.05_00ea24d7">
            <a:hlinkClick r:id="" action="ppaction://media"/>
            <a:extLst>
              <a:ext uri="{FF2B5EF4-FFF2-40B4-BE49-F238E27FC236}">
                <a16:creationId xmlns:a16="http://schemas.microsoft.com/office/drawing/2014/main" id="{5D2B4D96-D4CC-EA9E-BF3A-4C960405480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28078" y="406400"/>
            <a:ext cx="9753600" cy="5486400"/>
          </a:xfrm>
          <a:prstGeom prst="rect">
            <a:avLst/>
          </a:prstGeom>
        </p:spPr>
      </p:pic>
    </p:spTree>
    <p:extLst>
      <p:ext uri="{BB962C8B-B14F-4D97-AF65-F5344CB8AC3E}">
        <p14:creationId xmlns:p14="http://schemas.microsoft.com/office/powerpoint/2010/main" val="481034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84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mute="1">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80E5223-C234-AD29-55E0-80196B8CAA8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11</a:t>
            </a:fld>
            <a:endParaRPr lang="en-US" dirty="0"/>
          </a:p>
        </p:txBody>
      </p:sp>
      <p:sp>
        <p:nvSpPr>
          <p:cNvPr id="4" name="Slide Number Placeholder 2">
            <a:extLst>
              <a:ext uri="{FF2B5EF4-FFF2-40B4-BE49-F238E27FC236}">
                <a16:creationId xmlns:a16="http://schemas.microsoft.com/office/drawing/2014/main" id="{F6793348-BF7F-BC0E-55DE-C2D875764266}"/>
              </a:ext>
            </a:extLst>
          </p:cNvPr>
          <p:cNvSpPr txBox="1">
            <a:spLocks/>
          </p:cNvSpPr>
          <p:nvPr/>
        </p:nvSpPr>
        <p:spPr>
          <a:xfrm>
            <a:off x="9448799" y="6492875"/>
            <a:ext cx="27432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smtClean="0"/>
              <a:pPr/>
              <a:t>11</a:t>
            </a:fld>
            <a:endParaRPr lang="en-US" dirty="0"/>
          </a:p>
        </p:txBody>
      </p:sp>
      <p:sp>
        <p:nvSpPr>
          <p:cNvPr id="5" name="Google Shape;125;p3">
            <a:extLst>
              <a:ext uri="{FF2B5EF4-FFF2-40B4-BE49-F238E27FC236}">
                <a16:creationId xmlns:a16="http://schemas.microsoft.com/office/drawing/2014/main" id="{1D06064C-C35C-DF02-D287-B503E041543B}"/>
              </a:ext>
            </a:extLst>
          </p:cNvPr>
          <p:cNvSpPr txBox="1"/>
          <p:nvPr/>
        </p:nvSpPr>
        <p:spPr>
          <a:xfrm>
            <a:off x="216308" y="118196"/>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Times New Roman" panose="02020603050405020304" pitchFamily="18" charset="0"/>
                <a:ea typeface="Montserrat"/>
                <a:cs typeface="Times New Roman" panose="02020603050405020304" pitchFamily="18" charset="0"/>
                <a:sym typeface="Montserrat"/>
              </a:rPr>
              <a:t>Contribution</a:t>
            </a:r>
            <a:endParaRPr lang="en-US" sz="1400" b="0"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sp>
        <p:nvSpPr>
          <p:cNvPr id="6" name="Google Shape;125;p3">
            <a:extLst>
              <a:ext uri="{FF2B5EF4-FFF2-40B4-BE49-F238E27FC236}">
                <a16:creationId xmlns:a16="http://schemas.microsoft.com/office/drawing/2014/main" id="{92B1124D-6CAC-4FC1-A4DC-30BD18F7A51A}"/>
              </a:ext>
            </a:extLst>
          </p:cNvPr>
          <p:cNvSpPr txBox="1"/>
          <p:nvPr/>
        </p:nvSpPr>
        <p:spPr>
          <a:xfrm>
            <a:off x="452284" y="741796"/>
            <a:ext cx="5761704"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sz="2000" b="1" dirty="0">
                <a:latin typeface="Times New Roman" panose="02020603050405020304" pitchFamily="18" charset="0"/>
                <a:ea typeface="Verdana" panose="020B0604030504040204" pitchFamily="34" charset="0"/>
                <a:cs typeface="Times New Roman" panose="02020603050405020304" pitchFamily="18" charset="0"/>
              </a:rPr>
              <a:t>Team Progress and Movement</a:t>
            </a:r>
          </a:p>
          <a:p>
            <a:pPr marL="285750" marR="0" lvl="0" indent="-285750" rtl="0">
              <a:lnSpc>
                <a:spcPct val="150000"/>
              </a:lnSpc>
              <a:spcBef>
                <a:spcPts val="0"/>
              </a:spcBef>
              <a:spcAft>
                <a:spcPts val="0"/>
              </a:spcAft>
              <a:buFont typeface="Arial" panose="020B0604020202020204" pitchFamily="34" charset="0"/>
              <a:buChar char="•"/>
            </a:pPr>
            <a:r>
              <a:rPr lang="en-US" sz="1800" dirty="0">
                <a:latin typeface="Times New Roman" panose="02020603050405020304" pitchFamily="18" charset="0"/>
                <a:ea typeface="Verdana" panose="020B0604030504040204" pitchFamily="34" charset="0"/>
                <a:cs typeface="Times New Roman" panose="02020603050405020304" pitchFamily="18" charset="0"/>
              </a:rPr>
              <a:t>Planning and Research </a:t>
            </a:r>
            <a:endParaRPr lang="en-IN" sz="1800" dirty="0">
              <a:latin typeface="Times New Roman" panose="02020603050405020304" pitchFamily="18" charset="0"/>
              <a:ea typeface="Verdana" panose="020B0604030504040204" pitchFamily="34" charset="0"/>
              <a:cs typeface="Times New Roman" panose="02020603050405020304" pitchFamily="18" charset="0"/>
            </a:endParaRPr>
          </a:p>
          <a:p>
            <a:pPr marL="285750" marR="0" lvl="0" indent="-285750" rtl="0">
              <a:lnSpc>
                <a:spcPct val="150000"/>
              </a:lnSpc>
              <a:spcBef>
                <a:spcPts val="0"/>
              </a:spcBef>
              <a:spcAft>
                <a:spcPts val="0"/>
              </a:spcAft>
              <a:buFont typeface="Arial" panose="020B0604020202020204" pitchFamily="34" charset="0"/>
              <a:buChar char="•"/>
            </a:pPr>
            <a:r>
              <a:rPr lang="en-US" sz="1800" dirty="0">
                <a:latin typeface="Times New Roman" panose="02020603050405020304" pitchFamily="18" charset="0"/>
                <a:ea typeface="Verdana" panose="020B0604030504040204" pitchFamily="34" charset="0"/>
                <a:cs typeface="Times New Roman" panose="02020603050405020304" pitchFamily="18" charset="0"/>
              </a:rPr>
              <a:t>Hardware Development </a:t>
            </a:r>
            <a:endParaRPr lang="en-IN" sz="1800" dirty="0">
              <a:latin typeface="Times New Roman" panose="02020603050405020304" pitchFamily="18" charset="0"/>
              <a:ea typeface="Verdana" panose="020B0604030504040204" pitchFamily="34" charset="0"/>
              <a:cs typeface="Times New Roman" panose="02020603050405020304" pitchFamily="18" charset="0"/>
            </a:endParaRPr>
          </a:p>
          <a:p>
            <a:pPr marL="285750" marR="0" lvl="0" indent="-285750" rtl="0">
              <a:lnSpc>
                <a:spcPct val="150000"/>
              </a:lnSpc>
              <a:spcBef>
                <a:spcPts val="0"/>
              </a:spcBef>
              <a:spcAft>
                <a:spcPts val="0"/>
              </a:spcAft>
              <a:buFont typeface="Arial" panose="020B0604020202020204" pitchFamily="34" charset="0"/>
              <a:buChar char="•"/>
            </a:pPr>
            <a:r>
              <a:rPr lang="en-US" sz="1800" dirty="0">
                <a:latin typeface="Times New Roman" panose="02020603050405020304" pitchFamily="18" charset="0"/>
                <a:ea typeface="Verdana" panose="020B0604030504040204" pitchFamily="34" charset="0"/>
                <a:cs typeface="Times New Roman" panose="02020603050405020304" pitchFamily="18" charset="0"/>
              </a:rPr>
              <a:t>Testing and Validation </a:t>
            </a:r>
          </a:p>
          <a:p>
            <a:pPr marL="285750" marR="0" lvl="0" indent="-285750" rtl="0">
              <a:lnSpc>
                <a:spcPct val="150000"/>
              </a:lnSpc>
              <a:spcBef>
                <a:spcPts val="0"/>
              </a:spcBef>
              <a:spcAft>
                <a:spcPts val="0"/>
              </a:spcAft>
              <a:buFont typeface="Arial" panose="020B0604020202020204" pitchFamily="34" charset="0"/>
              <a:buChar char="•"/>
            </a:pPr>
            <a:r>
              <a:rPr lang="en-US" sz="1800" dirty="0">
                <a:latin typeface="Times New Roman" panose="02020603050405020304" pitchFamily="18" charset="0"/>
                <a:ea typeface="Verdana" panose="020B0604030504040204" pitchFamily="34" charset="0"/>
                <a:cs typeface="Times New Roman" panose="02020603050405020304" pitchFamily="18" charset="0"/>
              </a:rPr>
              <a:t>Documentation and Reporting </a:t>
            </a:r>
            <a:endParaRPr lang="en-US" sz="1600" dirty="0">
              <a:latin typeface="Times New Roman" panose="02020603050405020304" pitchFamily="18" charset="0"/>
              <a:ea typeface="Verdana" panose="020B0604030504040204" pitchFamily="34" charset="0"/>
              <a:cs typeface="Times New Roman" panose="02020603050405020304" pitchFamily="18" charset="0"/>
            </a:endParaRPr>
          </a:p>
          <a:p>
            <a:pPr marR="0" lvl="0" rtl="0">
              <a:lnSpc>
                <a:spcPct val="100000"/>
              </a:lnSpc>
              <a:spcBef>
                <a:spcPts val="0"/>
              </a:spcBef>
              <a:spcAft>
                <a:spcPts val="0"/>
              </a:spcAft>
            </a:pPr>
            <a:r>
              <a:rPr lang="en-US" sz="2000" b="1" dirty="0">
                <a:latin typeface="Times New Roman" panose="02020603050405020304" pitchFamily="18" charset="0"/>
                <a:ea typeface="Verdana" panose="020B0604030504040204" pitchFamily="34" charset="0"/>
                <a:cs typeface="Times New Roman" panose="02020603050405020304" pitchFamily="18" charset="0"/>
              </a:rPr>
              <a:t>Movement:</a:t>
            </a:r>
          </a:p>
          <a:p>
            <a:pPr marL="285750" marR="0" lvl="0" indent="-285750" rtl="0">
              <a:lnSpc>
                <a:spcPct val="150000"/>
              </a:lnSpc>
              <a:spcBef>
                <a:spcPts val="0"/>
              </a:spcBef>
              <a:spcAft>
                <a:spcPts val="0"/>
              </a:spcAft>
              <a:buFont typeface="Arial" panose="020B0604020202020204" pitchFamily="34" charset="0"/>
              <a:buChar char="•"/>
            </a:pPr>
            <a:r>
              <a:rPr lang="en-IN" sz="1800" dirty="0">
                <a:latin typeface="Times New Roman" panose="02020603050405020304" pitchFamily="18" charset="0"/>
                <a:ea typeface="Verdana" panose="020B0604030504040204" pitchFamily="34" charset="0"/>
                <a:cs typeface="Times New Roman" panose="02020603050405020304" pitchFamily="18" charset="0"/>
              </a:rPr>
              <a:t>Interactive sessions with project guide.</a:t>
            </a:r>
          </a:p>
          <a:p>
            <a:pPr marL="285750" marR="0" lvl="0" indent="-285750" rtl="0">
              <a:lnSpc>
                <a:spcPct val="150000"/>
              </a:lnSpc>
              <a:spcBef>
                <a:spcPts val="0"/>
              </a:spcBef>
              <a:spcAft>
                <a:spcPts val="0"/>
              </a:spcAft>
              <a:buFont typeface="Arial" panose="020B0604020202020204" pitchFamily="34" charset="0"/>
              <a:buChar char="•"/>
            </a:pPr>
            <a:r>
              <a:rPr lang="en-IN" sz="1800" dirty="0">
                <a:latin typeface="Times New Roman" panose="02020603050405020304" pitchFamily="18" charset="0"/>
                <a:ea typeface="Verdana" panose="020B0604030504040204" pitchFamily="34" charset="0"/>
                <a:cs typeface="Times New Roman" panose="02020603050405020304" pitchFamily="18" charset="0"/>
              </a:rPr>
              <a:t>Group discussions.</a:t>
            </a:r>
          </a:p>
          <a:p>
            <a:pPr marL="285750" marR="0" lvl="0" indent="-285750" rtl="0">
              <a:lnSpc>
                <a:spcPct val="100000"/>
              </a:lnSpc>
              <a:spcBef>
                <a:spcPts val="0"/>
              </a:spcBef>
              <a:spcAft>
                <a:spcPts val="0"/>
              </a:spcAft>
              <a:buFont typeface="Arial" panose="020B0604020202020204" pitchFamily="34" charset="0"/>
              <a:buChar char="•"/>
            </a:pPr>
            <a:endParaRPr lang="en-IN" sz="1800" dirty="0">
              <a:latin typeface="Times New Roman" panose="02020603050405020304" pitchFamily="18" charset="0"/>
              <a:ea typeface="Verdana" panose="020B0604030504040204" pitchFamily="34" charset="0"/>
              <a:cs typeface="Times New Roman" panose="02020603050405020304" pitchFamily="18" charset="0"/>
            </a:endParaRPr>
          </a:p>
          <a:p>
            <a:pPr marL="285750" marR="0" lvl="0" indent="-285750" rtl="0">
              <a:lnSpc>
                <a:spcPct val="100000"/>
              </a:lnSpc>
              <a:spcBef>
                <a:spcPts val="0"/>
              </a:spcBef>
              <a:spcAft>
                <a:spcPts val="0"/>
              </a:spcAft>
              <a:buFont typeface="Arial" panose="020B0604020202020204" pitchFamily="34" charset="0"/>
              <a:buChar char="•"/>
            </a:pPr>
            <a:endParaRPr lang="en-IN" sz="1800" dirty="0">
              <a:latin typeface="Times New Roman" panose="02020603050405020304" pitchFamily="18" charset="0"/>
              <a:ea typeface="Verdana" panose="020B0604030504040204" pitchFamily="34" charset="0"/>
              <a:cs typeface="Times New Roman" panose="02020603050405020304" pitchFamily="18"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Times New Roman" panose="02020603050405020304" pitchFamily="18" charset="0"/>
              <a:ea typeface="Verdana" panose="020B0604030504040204" pitchFamily="34" charset="0"/>
              <a:cs typeface="Times New Roman" panose="02020603050405020304" pitchFamily="18" charset="0"/>
            </a:endParaRPr>
          </a:p>
        </p:txBody>
      </p:sp>
      <p:sp>
        <p:nvSpPr>
          <p:cNvPr id="7" name="Google Shape;125;p3">
            <a:extLst>
              <a:ext uri="{FF2B5EF4-FFF2-40B4-BE49-F238E27FC236}">
                <a16:creationId xmlns:a16="http://schemas.microsoft.com/office/drawing/2014/main" id="{DE44F841-4391-8749-9DA9-A56533EEFBE1}"/>
              </a:ext>
            </a:extLst>
          </p:cNvPr>
          <p:cNvSpPr txBox="1"/>
          <p:nvPr/>
        </p:nvSpPr>
        <p:spPr>
          <a:xfrm>
            <a:off x="6213988" y="757114"/>
            <a:ext cx="5761704"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sz="1800" b="1" dirty="0">
                <a:latin typeface="Times New Roman" panose="02020603050405020304" pitchFamily="18" charset="0"/>
                <a:ea typeface="Verdana" panose="020B0604030504040204" pitchFamily="34" charset="0"/>
                <a:cs typeface="Times New Roman" panose="02020603050405020304" pitchFamily="18" charset="0"/>
              </a:rPr>
              <a:t>Individual Contribution </a:t>
            </a:r>
          </a:p>
          <a:p>
            <a:pPr lvl="3">
              <a:lnSpc>
                <a:spcPct val="150000"/>
              </a:lnSpc>
            </a:pPr>
            <a:r>
              <a:rPr lang="en-IN" sz="1600" dirty="0">
                <a:latin typeface="Times New Roman" panose="02020603050405020304" pitchFamily="18" charset="0"/>
                <a:ea typeface="Verdana" panose="020B0604030504040204" pitchFamily="34" charset="0"/>
                <a:cs typeface="Times New Roman" panose="02020603050405020304" pitchFamily="18" charset="0"/>
              </a:rPr>
              <a:t>Key contributions: Sudeep B S</a:t>
            </a:r>
          </a:p>
          <a:p>
            <a:pPr marL="285750" marR="0" lvl="0" indent="-285750" rtl="0">
              <a:lnSpc>
                <a:spcPct val="150000"/>
              </a:lnSpc>
              <a:spcBef>
                <a:spcPts val="0"/>
              </a:spcBef>
              <a:spcAft>
                <a:spcPts val="0"/>
              </a:spcAft>
              <a:buFont typeface="Arial" panose="020B0604020202020204" pitchFamily="34" charset="0"/>
              <a:buChar char="•"/>
            </a:pPr>
            <a:r>
              <a:rPr lang="en-IN" sz="1600" dirty="0">
                <a:latin typeface="Times New Roman" panose="02020603050405020304" pitchFamily="18" charset="0"/>
                <a:ea typeface="Verdana" panose="020B0604030504040204" pitchFamily="34" charset="0"/>
                <a:cs typeface="Times New Roman" panose="02020603050405020304" pitchFamily="18" charset="0"/>
              </a:rPr>
              <a:t>Prototype design </a:t>
            </a:r>
          </a:p>
          <a:p>
            <a:pPr marL="285750" marR="0" lvl="0" indent="-285750" rtl="0">
              <a:lnSpc>
                <a:spcPct val="150000"/>
              </a:lnSpc>
              <a:spcBef>
                <a:spcPts val="0"/>
              </a:spcBef>
              <a:spcAft>
                <a:spcPts val="0"/>
              </a:spcAft>
              <a:buFont typeface="Arial" panose="020B0604020202020204" pitchFamily="34" charset="0"/>
              <a:buChar char="•"/>
            </a:pPr>
            <a:r>
              <a:rPr lang="en-IN" sz="1600" dirty="0">
                <a:latin typeface="Times New Roman" panose="02020603050405020304" pitchFamily="18" charset="0"/>
                <a:ea typeface="Verdana" panose="020B0604030504040204" pitchFamily="34" charset="0"/>
                <a:cs typeface="Times New Roman" panose="02020603050405020304" pitchFamily="18" charset="0"/>
              </a:rPr>
              <a:t>Coding (combined working)</a:t>
            </a:r>
          </a:p>
          <a:p>
            <a:pPr marR="0" lvl="0" rtl="0">
              <a:lnSpc>
                <a:spcPct val="100000"/>
              </a:lnSpc>
              <a:spcBef>
                <a:spcPts val="0"/>
              </a:spcBef>
              <a:spcAft>
                <a:spcPts val="0"/>
              </a:spcAft>
            </a:pPr>
            <a:endParaRPr lang="en-IN" sz="1600" dirty="0">
              <a:latin typeface="Times New Roman" panose="02020603050405020304" pitchFamily="18" charset="0"/>
              <a:ea typeface="Verdana" panose="020B0604030504040204" pitchFamily="34" charset="0"/>
              <a:cs typeface="Times New Roman" panose="02020603050405020304" pitchFamily="18" charset="0"/>
            </a:endParaRPr>
          </a:p>
          <a:p>
            <a:pPr lvl="3">
              <a:lnSpc>
                <a:spcPct val="150000"/>
              </a:lnSpc>
            </a:pPr>
            <a:r>
              <a:rPr lang="en-IN" sz="1600" dirty="0">
                <a:latin typeface="Times New Roman" panose="02020603050405020304" pitchFamily="18" charset="0"/>
                <a:ea typeface="Verdana" panose="020B0604030504040204" pitchFamily="34" charset="0"/>
                <a:cs typeface="Times New Roman" panose="02020603050405020304" pitchFamily="18" charset="0"/>
              </a:rPr>
              <a:t>Key contributions: Lakshman B H </a:t>
            </a:r>
          </a:p>
          <a:p>
            <a:pPr marL="285750" lvl="1" indent="-285750">
              <a:lnSpc>
                <a:spcPct val="150000"/>
              </a:lnSpc>
              <a:buFont typeface="Arial" panose="020B0604020202020204" pitchFamily="34" charset="0"/>
              <a:buChar char="•"/>
            </a:pPr>
            <a:r>
              <a:rPr lang="en-IN" sz="1600" dirty="0">
                <a:latin typeface="Times New Roman" panose="02020603050405020304" pitchFamily="18" charset="0"/>
                <a:ea typeface="Verdana" panose="020B0604030504040204" pitchFamily="34" charset="0"/>
                <a:cs typeface="Times New Roman" panose="02020603050405020304" pitchFamily="18" charset="0"/>
              </a:rPr>
              <a:t>Purchasing components </a:t>
            </a:r>
          </a:p>
          <a:p>
            <a:pPr marL="285750" lvl="1" indent="-285750">
              <a:lnSpc>
                <a:spcPct val="150000"/>
              </a:lnSpc>
              <a:buFont typeface="Arial" panose="020B0604020202020204" pitchFamily="34" charset="0"/>
              <a:buChar char="•"/>
            </a:pPr>
            <a:r>
              <a:rPr lang="en-IN" sz="1600" dirty="0">
                <a:latin typeface="Times New Roman" panose="02020603050405020304" pitchFamily="18" charset="0"/>
                <a:ea typeface="Verdana" panose="020B0604030504040204" pitchFamily="34" charset="0"/>
                <a:cs typeface="Times New Roman" panose="02020603050405020304" pitchFamily="18" charset="0"/>
              </a:rPr>
              <a:t>Final PPT and Report</a:t>
            </a:r>
          </a:p>
          <a:p>
            <a:pPr marL="285750" lvl="1" indent="-285750">
              <a:buFont typeface="Arial" panose="020B0604020202020204" pitchFamily="34" charset="0"/>
              <a:buChar char="•"/>
            </a:pPr>
            <a:endParaRPr lang="en-IN" sz="1600" dirty="0">
              <a:latin typeface="Times New Roman" panose="02020603050405020304" pitchFamily="18" charset="0"/>
              <a:ea typeface="Verdana" panose="020B0604030504040204" pitchFamily="34" charset="0"/>
              <a:cs typeface="Times New Roman" panose="02020603050405020304" pitchFamily="18" charset="0"/>
            </a:endParaRPr>
          </a:p>
          <a:p>
            <a:pPr lvl="3">
              <a:lnSpc>
                <a:spcPct val="150000"/>
              </a:lnSpc>
            </a:pPr>
            <a:r>
              <a:rPr lang="en-IN" sz="1600" dirty="0">
                <a:latin typeface="Times New Roman" panose="02020603050405020304" pitchFamily="18" charset="0"/>
                <a:ea typeface="Verdana" panose="020B0604030504040204" pitchFamily="34" charset="0"/>
                <a:cs typeface="Times New Roman" panose="02020603050405020304" pitchFamily="18" charset="0"/>
              </a:rPr>
              <a:t>Key contributions: Darshan D M </a:t>
            </a:r>
          </a:p>
          <a:p>
            <a:pPr marL="285750" lvl="1" indent="-285750">
              <a:lnSpc>
                <a:spcPct val="150000"/>
              </a:lnSpc>
              <a:buFont typeface="Arial" panose="020B0604020202020204" pitchFamily="34" charset="0"/>
              <a:buChar char="•"/>
            </a:pPr>
            <a:r>
              <a:rPr lang="en-IN" sz="1600" dirty="0">
                <a:latin typeface="Times New Roman" panose="02020603050405020304" pitchFamily="18" charset="0"/>
                <a:ea typeface="Verdana" panose="020B0604030504040204" pitchFamily="34" charset="0"/>
                <a:cs typeface="Times New Roman" panose="02020603050405020304" pitchFamily="18" charset="0"/>
              </a:rPr>
              <a:t>Block diagram </a:t>
            </a:r>
          </a:p>
          <a:p>
            <a:pPr marL="285750" lvl="1" indent="-285750">
              <a:lnSpc>
                <a:spcPct val="150000"/>
              </a:lnSpc>
              <a:buFont typeface="Arial" panose="020B0604020202020204" pitchFamily="34" charset="0"/>
              <a:buChar char="•"/>
            </a:pPr>
            <a:r>
              <a:rPr lang="en-IN" sz="1600" dirty="0">
                <a:latin typeface="Times New Roman" panose="02020603050405020304" pitchFamily="18" charset="0"/>
                <a:ea typeface="Verdana" panose="020B0604030504040204" pitchFamily="34" charset="0"/>
                <a:cs typeface="Times New Roman" panose="02020603050405020304" pitchFamily="18" charset="0"/>
              </a:rPr>
              <a:t>Hardware setup </a:t>
            </a:r>
          </a:p>
        </p:txBody>
      </p:sp>
    </p:spTree>
    <p:extLst>
      <p:ext uri="{BB962C8B-B14F-4D97-AF65-F5344CB8AC3E}">
        <p14:creationId xmlns:p14="http://schemas.microsoft.com/office/powerpoint/2010/main" val="475040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EA98FA-4F35-C93F-73A2-485950D05BBB}"/>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4132046-4ACE-A1E3-4010-52881C9836A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12</a:t>
            </a:fld>
            <a:endParaRPr lang="en-US" dirty="0"/>
          </a:p>
        </p:txBody>
      </p:sp>
      <p:sp>
        <p:nvSpPr>
          <p:cNvPr id="4" name="Google Shape;125;p3">
            <a:extLst>
              <a:ext uri="{FF2B5EF4-FFF2-40B4-BE49-F238E27FC236}">
                <a16:creationId xmlns:a16="http://schemas.microsoft.com/office/drawing/2014/main" id="{9BB43107-1A1B-029D-C73C-2126600571B2}"/>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Conclusion &amp; Future Work</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8EB3901A-2C1A-A66B-C9AE-81E8FAFAB4FF}"/>
              </a:ext>
            </a:extLst>
          </p:cNvPr>
          <p:cNvSpPr txBox="1"/>
          <p:nvPr/>
        </p:nvSpPr>
        <p:spPr>
          <a:xfrm>
            <a:off x="452283" y="929407"/>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sz="1600" b="1" dirty="0">
                <a:latin typeface="Verdana" panose="020B0604030504040204" pitchFamily="34" charset="0"/>
                <a:ea typeface="Verdana" panose="020B0604030504040204" pitchFamily="34" charset="0"/>
              </a:rPr>
              <a:t>Summary and Conclusion :</a:t>
            </a:r>
            <a:endParaRPr lang="en-IN" sz="1600" dirty="0">
              <a:latin typeface="Verdana" panose="020B0604030504040204" pitchFamily="34" charset="0"/>
              <a:ea typeface="Verdana" panose="020B0604030504040204" pitchFamily="34" charset="0"/>
            </a:endParaRPr>
          </a:p>
          <a:p>
            <a:r>
              <a:rPr lang="en-US" sz="1800" dirty="0">
                <a:latin typeface="Times New Roman" panose="02020603050405020304" pitchFamily="18" charset="0"/>
                <a:ea typeface="Verdana" panose="020B0604030504040204" pitchFamily="34" charset="0"/>
                <a:cs typeface="Times New Roman" panose="02020603050405020304" pitchFamily="18" charset="0"/>
              </a:rPr>
              <a:t>The Smart Energy Meter using successfully modernizes traditional energy metering by enabling real-time monitoring, accurate billing. It empowers consumers to track and manage their electricity usage more efficiently while providing utility providers with better control, reducing human error and less Human Effort</a:t>
            </a:r>
            <a:r>
              <a:rPr lang="en-US" sz="1600" dirty="0">
                <a:latin typeface="Times New Roman" panose="02020603050405020304" pitchFamily="18" charset="0"/>
                <a:ea typeface="Verdana" panose="020B0604030504040204" pitchFamily="34" charset="0"/>
                <a:cs typeface="Times New Roman" panose="02020603050405020304" pitchFamily="18" charset="0"/>
              </a:rPr>
              <a:t>. </a:t>
            </a:r>
            <a:endParaRPr lang="en-IN" sz="1600" dirty="0">
              <a:latin typeface="Times New Roman" panose="02020603050405020304" pitchFamily="18" charset="0"/>
              <a:ea typeface="Verdana" panose="020B0604030504040204" pitchFamily="34" charset="0"/>
              <a:cs typeface="Times New Roman" panose="02020603050405020304" pitchFamily="18"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sz="1600" dirty="0">
              <a:latin typeface="Verdana" panose="020B0604030504040204" pitchFamily="34" charset="0"/>
              <a:ea typeface="Verdana" panose="020B0604030504040204" pitchFamily="34" charset="0"/>
            </a:endParaRPr>
          </a:p>
          <a:p>
            <a:r>
              <a:rPr lang="en-IN" sz="1600" b="1" dirty="0">
                <a:latin typeface="Verdana" panose="020B0604030504040204" pitchFamily="34" charset="0"/>
                <a:ea typeface="Verdana" panose="020B0604030504040204" pitchFamily="34" charset="0"/>
              </a:rPr>
              <a:t>Future Work:</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IoT platform integration for cloud-based monitoring and data storage.</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Mobile app to enable users to control energy usage from anywhere.</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Creating a Smart Energy system to display how much electricity is consumed and the bill.</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Enabling the system to send electricity consumption data to the power station.</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Ensuring the device retrieves data even when it is disconnected</a:t>
            </a:r>
          </a:p>
          <a:p>
            <a:endParaRPr lang="en-IN" b="1"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5678261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sp>
        <p:nvSpPr>
          <p:cNvPr id="743" name="Google Shape;743;g2fee63df26b_0_0"/>
          <p:cNvSpPr txBox="1"/>
          <p:nvPr/>
        </p:nvSpPr>
        <p:spPr>
          <a:xfrm>
            <a:off x="1233714" y="2607717"/>
            <a:ext cx="9724500" cy="18624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1500"/>
              <a:buFont typeface="Arial"/>
              <a:buNone/>
            </a:pPr>
            <a:r>
              <a:rPr lang="en-US" sz="11500" b="1" i="0" u="none" strike="noStrike" cap="none">
                <a:solidFill>
                  <a:srgbClr val="007069"/>
                </a:solidFill>
                <a:latin typeface="Open Sans"/>
                <a:ea typeface="Open Sans"/>
                <a:cs typeface="Open Sans"/>
                <a:sym typeface="Open Sans"/>
              </a:rPr>
              <a:t>THANK </a:t>
            </a:r>
            <a:r>
              <a:rPr lang="en-US" sz="11500" b="1" i="0" u="none" strike="noStrike" cap="none">
                <a:solidFill>
                  <a:srgbClr val="A5A5A5"/>
                </a:solidFill>
                <a:latin typeface="Open Sans"/>
                <a:ea typeface="Open Sans"/>
                <a:cs typeface="Open Sans"/>
                <a:sym typeface="Open Sans"/>
              </a:rPr>
              <a:t>YOU</a:t>
            </a:r>
            <a:endParaRPr sz="1400" b="0" i="0" u="none" strike="noStrike" cap="none">
              <a:solidFill>
                <a:srgbClr val="000000"/>
              </a:solidFill>
              <a:latin typeface="Aharoni"/>
              <a:ea typeface="Aharoni"/>
              <a:cs typeface="Aharoni"/>
              <a:sym typeface="Aharoni"/>
            </a:endParaRPr>
          </a:p>
        </p:txBody>
      </p:sp>
      <p:sp>
        <p:nvSpPr>
          <p:cNvPr id="744" name="Google Shape;744;g2fee63df26b_0_0"/>
          <p:cNvSpPr txBox="1"/>
          <p:nvPr/>
        </p:nvSpPr>
        <p:spPr>
          <a:xfrm>
            <a:off x="1596571" y="4466045"/>
            <a:ext cx="8998800" cy="40006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1" dirty="0">
                <a:solidFill>
                  <a:srgbClr val="7F7F7F"/>
                </a:solidFill>
                <a:latin typeface="Open Sans"/>
                <a:ea typeface="Open Sans"/>
                <a:cs typeface="Open Sans"/>
                <a:sym typeface="Open Sans"/>
              </a:rPr>
              <a:t>Have a Great Day ! </a:t>
            </a:r>
            <a:endParaRPr sz="1400" b="0" i="0" u="none" strike="noStrike" cap="none" dirty="0">
              <a:solidFill>
                <a:srgbClr val="000000"/>
              </a:solidFill>
              <a:latin typeface="Aharoni"/>
              <a:ea typeface="Aharoni"/>
              <a:cs typeface="Aharoni"/>
              <a:sym typeface="Aharon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A891406-61C4-C3BE-CEC2-4D0333FC06F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dirty="0"/>
          </a:p>
        </p:txBody>
      </p:sp>
      <p:sp>
        <p:nvSpPr>
          <p:cNvPr id="5" name="TextBox 4">
            <a:extLst>
              <a:ext uri="{FF2B5EF4-FFF2-40B4-BE49-F238E27FC236}">
                <a16:creationId xmlns:a16="http://schemas.microsoft.com/office/drawing/2014/main" id="{D2A0CB9A-C15F-9AC3-36C9-37B50D27AD57}"/>
              </a:ext>
            </a:extLst>
          </p:cNvPr>
          <p:cNvSpPr txBox="1"/>
          <p:nvPr/>
        </p:nvSpPr>
        <p:spPr>
          <a:xfrm>
            <a:off x="3720228" y="407504"/>
            <a:ext cx="3795252" cy="584775"/>
          </a:xfrm>
          <a:prstGeom prst="rect">
            <a:avLst/>
          </a:prstGeom>
          <a:noFill/>
        </p:spPr>
        <p:txBody>
          <a:bodyPr wrap="square">
            <a:spAutoFit/>
          </a:bodyPr>
          <a:lstStyle/>
          <a:p>
            <a:pPr marL="0" marR="0" lvl="0" indent="0" algn="ctr" rtl="0">
              <a:lnSpc>
                <a:spcPct val="100000"/>
              </a:lnSpc>
              <a:spcBef>
                <a:spcPts val="0"/>
              </a:spcBef>
              <a:spcAft>
                <a:spcPts val="0"/>
              </a:spcAft>
              <a:buNone/>
            </a:pPr>
            <a:r>
              <a:rPr lang="en-US" sz="3200" b="1" dirty="0">
                <a:latin typeface="Times New Roman" panose="02020603050405020304" pitchFamily="18" charset="0"/>
                <a:cs typeface="Times New Roman" panose="02020603050405020304" pitchFamily="18" charset="0"/>
              </a:rPr>
              <a:t>Introduction</a:t>
            </a:r>
          </a:p>
        </p:txBody>
      </p:sp>
      <p:sp>
        <p:nvSpPr>
          <p:cNvPr id="4" name="object 3">
            <a:extLst>
              <a:ext uri="{FF2B5EF4-FFF2-40B4-BE49-F238E27FC236}">
                <a16:creationId xmlns:a16="http://schemas.microsoft.com/office/drawing/2014/main" id="{E9AE2AC7-1218-F556-166F-E6416825E82B}"/>
              </a:ext>
            </a:extLst>
          </p:cNvPr>
          <p:cNvSpPr txBox="1"/>
          <p:nvPr/>
        </p:nvSpPr>
        <p:spPr>
          <a:xfrm>
            <a:off x="35034" y="699891"/>
            <a:ext cx="10785365" cy="4500848"/>
          </a:xfrm>
          <a:prstGeom prst="rect">
            <a:avLst/>
          </a:prstGeom>
        </p:spPr>
        <p:txBody>
          <a:bodyPr vert="horz" wrap="square" lIns="0" tIns="13335" rIns="0" bIns="0" rtlCol="0">
            <a:spAutoFit/>
          </a:bodyPr>
          <a:lstStyle/>
          <a:p>
            <a:pPr marL="904240" algn="just">
              <a:lnSpc>
                <a:spcPct val="150000"/>
              </a:lnSpc>
              <a:spcBef>
                <a:spcPts val="105"/>
              </a:spcBef>
            </a:pPr>
            <a:endParaRPr lang="en-US" dirty="0"/>
          </a:p>
          <a:p>
            <a:pPr marL="904240" algn="just">
              <a:lnSpc>
                <a:spcPct val="150000"/>
              </a:lnSpc>
              <a:spcBef>
                <a:spcPts val="105"/>
              </a:spcBef>
            </a:pPr>
            <a:r>
              <a:rPr lang="en-US"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The Smart Energy Meter Project aims to transform energy consumption management by integrating advanced metering infrastructure (AMI) with real-time data analytics, enabling seamless monitoring and control in both residential and commercial settings. Equipped with IoT capabilities, the meter allows remote access to </a:t>
            </a:r>
            <a:r>
              <a:rPr lang="en-US" sz="2000" dirty="0">
                <a:latin typeface="Times New Roman" panose="02020603050405020304" pitchFamily="18" charset="0"/>
                <a:cs typeface="Times New Roman" panose="02020603050405020304" pitchFamily="18" charset="0"/>
              </a:rPr>
              <a:t>electricity</a:t>
            </a:r>
            <a:r>
              <a:rPr lang="en-US" sz="1800" dirty="0">
                <a:latin typeface="Times New Roman" panose="02020603050405020304" pitchFamily="18" charset="0"/>
                <a:cs typeface="Times New Roman" panose="02020603050405020304" pitchFamily="18" charset="0"/>
              </a:rPr>
              <a:t> usage data, providing valuable insights to both consumers and utility providers while reducing the need for manual effort. It supports dynamic pricing models, helping users optimize energy consumption by leveraging off-peak rates and lowering their bills. The system employs secure data transmission protocols to protect energy data and enhances grid resilience through predictive maintenance and timely alerts, preventing outages and ensuring a stable energy supply. With a user-friendly interface, the project empowers consumers to monitor their energy usage easily and adopt energy-saving practices, contributing to a smarter, more efficient, and sustainable energy future.</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413438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016D5E0D-E878-63B4-A1A9-208E58ED601E}"/>
            </a:ext>
          </a:extLst>
        </p:cNvPr>
        <p:cNvGrpSpPr/>
        <p:nvPr/>
      </p:nvGrpSpPr>
      <p:grpSpPr>
        <a:xfrm>
          <a:off x="0" y="0"/>
          <a:ext cx="0" cy="0"/>
          <a:chOff x="0" y="0"/>
          <a:chExt cx="0" cy="0"/>
        </a:xfrm>
      </p:grpSpPr>
      <p:sp>
        <p:nvSpPr>
          <p:cNvPr id="8" name="Google Shape;125;p3">
            <a:extLst>
              <a:ext uri="{FF2B5EF4-FFF2-40B4-BE49-F238E27FC236}">
                <a16:creationId xmlns:a16="http://schemas.microsoft.com/office/drawing/2014/main" id="{1EF97A4B-E82E-712F-CA13-78D59E17A26B}"/>
              </a:ext>
            </a:extLst>
          </p:cNvPr>
          <p:cNvSpPr txBox="1"/>
          <p:nvPr/>
        </p:nvSpPr>
        <p:spPr>
          <a:xfrm>
            <a:off x="877220" y="113567"/>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Times New Roman" panose="02020603050405020304" pitchFamily="18" charset="0"/>
                <a:ea typeface="Montserrat"/>
                <a:cs typeface="Times New Roman" panose="02020603050405020304" pitchFamily="18" charset="0"/>
                <a:sym typeface="Montserrat"/>
              </a:rPr>
              <a:t>Objective and Goals</a:t>
            </a:r>
            <a:endParaRPr dirty="0">
              <a:latin typeface="Times New Roman" panose="02020603050405020304" pitchFamily="18" charset="0"/>
              <a:cs typeface="Times New Roman" panose="02020603050405020304" pitchFamily="18" charset="0"/>
            </a:endParaRPr>
          </a:p>
        </p:txBody>
      </p:sp>
      <p:sp>
        <p:nvSpPr>
          <p:cNvPr id="3" name="Google Shape;120;p76">
            <a:extLst>
              <a:ext uri="{FF2B5EF4-FFF2-40B4-BE49-F238E27FC236}">
                <a16:creationId xmlns:a16="http://schemas.microsoft.com/office/drawing/2014/main" id="{CA08A1E2-29B3-F3D5-48A9-5D1EA6629717}"/>
              </a:ext>
            </a:extLst>
          </p:cNvPr>
          <p:cNvSpPr/>
          <p:nvPr/>
        </p:nvSpPr>
        <p:spPr>
          <a:xfrm>
            <a:off x="550606" y="504250"/>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dirty="0">
                <a:solidFill>
                  <a:schemeClr val="lt1"/>
                </a:solidFill>
                <a:latin typeface="Times New Roman" panose="02020603050405020304" pitchFamily="18" charset="0"/>
                <a:ea typeface="Verdana"/>
                <a:cs typeface="Times New Roman" panose="02020603050405020304" pitchFamily="18" charset="0"/>
                <a:sym typeface="Verdana"/>
              </a:rPr>
              <a:t>Objective </a:t>
            </a:r>
            <a:endParaRPr sz="1000" b="1"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sp>
        <p:nvSpPr>
          <p:cNvPr id="5" name="Google Shape;120;p76">
            <a:extLst>
              <a:ext uri="{FF2B5EF4-FFF2-40B4-BE49-F238E27FC236}">
                <a16:creationId xmlns:a16="http://schemas.microsoft.com/office/drawing/2014/main" id="{17BF0AA4-CB04-F194-9E07-5F430F49129E}"/>
              </a:ext>
            </a:extLst>
          </p:cNvPr>
          <p:cNvSpPr/>
          <p:nvPr/>
        </p:nvSpPr>
        <p:spPr>
          <a:xfrm>
            <a:off x="550606" y="3790898"/>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dirty="0">
                <a:solidFill>
                  <a:schemeClr val="lt1"/>
                </a:solidFill>
                <a:latin typeface="Times New Roman" panose="02020603050405020304" pitchFamily="18" charset="0"/>
                <a:ea typeface="Verdana"/>
                <a:cs typeface="Times New Roman" panose="02020603050405020304" pitchFamily="18" charset="0"/>
                <a:sym typeface="Verdana"/>
              </a:rPr>
              <a:t>Goals</a:t>
            </a:r>
            <a:endParaRPr sz="1000" b="1"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sp>
        <p:nvSpPr>
          <p:cNvPr id="33" name="TextBox 32">
            <a:extLst>
              <a:ext uri="{FF2B5EF4-FFF2-40B4-BE49-F238E27FC236}">
                <a16:creationId xmlns:a16="http://schemas.microsoft.com/office/drawing/2014/main" id="{A1111477-E886-23E8-64BD-4CADAD76379A}"/>
              </a:ext>
            </a:extLst>
          </p:cNvPr>
          <p:cNvSpPr txBox="1"/>
          <p:nvPr/>
        </p:nvSpPr>
        <p:spPr>
          <a:xfrm>
            <a:off x="708255" y="799175"/>
            <a:ext cx="9943179" cy="2951064"/>
          </a:xfrm>
          <a:prstGeom prst="rect">
            <a:avLst/>
          </a:prstGeom>
          <a:noFill/>
        </p:spPr>
        <p:txBody>
          <a:bodyPr wrap="square" rtlCol="0">
            <a:spAutoFit/>
          </a:bodyPr>
          <a:lstStyle/>
          <a:p>
            <a:pPr>
              <a:lnSpc>
                <a:spcPct val="150000"/>
              </a:lnSpc>
            </a:pPr>
            <a:r>
              <a:rPr lang="en-US" sz="1800" dirty="0">
                <a:latin typeface="Times New Roman" panose="02020603050405020304" pitchFamily="18" charset="0"/>
                <a:ea typeface="Verdana" panose="020B0604030504040204" pitchFamily="34" charset="0"/>
                <a:cs typeface="Times New Roman" panose="02020603050405020304" pitchFamily="18" charset="0"/>
              </a:rPr>
              <a:t>The primary goal of a smart energy meter for domestic usage is to provide real-time method for tracking, measuring, and controlling household energy consumption. These meters are designed to boost energy efficiency, minimize waste, and give users greater control over their electricity usage. </a:t>
            </a:r>
          </a:p>
          <a:p>
            <a:pPr marL="285750" indent="-285750">
              <a:lnSpc>
                <a:spcPct val="150000"/>
              </a:lnSpc>
              <a:buFont typeface="Wingdings" panose="05000000000000000000" pitchFamily="2" charset="2"/>
              <a:buChar char="Ø"/>
            </a:pPr>
            <a:r>
              <a:rPr lang="en-US" sz="1800" dirty="0">
                <a:latin typeface="Times New Roman" panose="02020603050405020304" pitchFamily="18" charset="0"/>
                <a:ea typeface="Verdana" panose="020B0604030504040204" pitchFamily="34" charset="0"/>
                <a:cs typeface="Times New Roman" panose="02020603050405020304" pitchFamily="18" charset="0"/>
              </a:rPr>
              <a:t>Real-Time Monitoring: Provides real-time data on electricity consumption to track usage.</a:t>
            </a:r>
          </a:p>
          <a:p>
            <a:pPr marL="285750" indent="-285750">
              <a:lnSpc>
                <a:spcPct val="150000"/>
              </a:lnSpc>
              <a:buFont typeface="Wingdings" panose="05000000000000000000" pitchFamily="2" charset="2"/>
              <a:buChar char="Ø"/>
            </a:pPr>
            <a:r>
              <a:rPr lang="en-US" sz="1800" dirty="0">
                <a:latin typeface="Times New Roman" panose="02020603050405020304" pitchFamily="18" charset="0"/>
                <a:ea typeface="Verdana" panose="020B0604030504040204" pitchFamily="34" charset="0"/>
                <a:cs typeface="Times New Roman" panose="02020603050405020304" pitchFamily="18" charset="0"/>
              </a:rPr>
              <a:t>Energy Efficiency: Helps optimize and reduce energy consumption by offering insights.</a:t>
            </a:r>
          </a:p>
          <a:p>
            <a:pPr marL="285750" indent="-285750">
              <a:lnSpc>
                <a:spcPct val="150000"/>
              </a:lnSpc>
              <a:buFont typeface="Wingdings" panose="05000000000000000000" pitchFamily="2" charset="2"/>
              <a:buChar char="Ø"/>
            </a:pPr>
            <a:r>
              <a:rPr lang="en-US" sz="1800" dirty="0">
                <a:latin typeface="Times New Roman" panose="02020603050405020304" pitchFamily="18" charset="0"/>
                <a:ea typeface="Verdana" panose="020B0604030504040204" pitchFamily="34" charset="0"/>
                <a:cs typeface="Times New Roman" panose="02020603050405020304" pitchFamily="18" charset="0"/>
              </a:rPr>
              <a:t>Accurate Billing: Ensures precise measurement of energy use for error-free billing.</a:t>
            </a:r>
          </a:p>
          <a:p>
            <a:pPr marL="285750" indent="-285750">
              <a:lnSpc>
                <a:spcPct val="150000"/>
              </a:lnSpc>
              <a:buFont typeface="Wingdings" panose="05000000000000000000" pitchFamily="2" charset="2"/>
              <a:buChar char="Ø"/>
            </a:pPr>
            <a:r>
              <a:rPr lang="en-US" sz="1800" dirty="0">
                <a:latin typeface="Times New Roman" panose="02020603050405020304" pitchFamily="18" charset="0"/>
                <a:ea typeface="Verdana" panose="020B0604030504040204" pitchFamily="34" charset="0"/>
                <a:cs typeface="Times New Roman" panose="02020603050405020304" pitchFamily="18" charset="0"/>
              </a:rPr>
              <a:t>Cost Savings: smart energy meters contribute to reducing energy bills and operational costs</a:t>
            </a:r>
            <a:r>
              <a:rPr lang="en-US" dirty="0">
                <a:latin typeface="Times New Roman" panose="02020603050405020304" pitchFamily="18" charset="0"/>
                <a:ea typeface="Verdana" panose="020B0604030504040204" pitchFamily="34" charset="0"/>
                <a:cs typeface="Times New Roman" panose="02020603050405020304" pitchFamily="18" charset="0"/>
              </a:rPr>
              <a:t>.</a:t>
            </a:r>
            <a:endParaRPr lang="en-IN" dirty="0">
              <a:latin typeface="Times New Roman" panose="02020603050405020304" pitchFamily="18" charset="0"/>
              <a:ea typeface="Verdana" panose="020B0604030504040204" pitchFamily="34" charset="0"/>
              <a:cs typeface="Times New Roman" panose="02020603050405020304" pitchFamily="18" charset="0"/>
            </a:endParaRPr>
          </a:p>
        </p:txBody>
      </p:sp>
      <p:sp>
        <p:nvSpPr>
          <p:cNvPr id="35" name="Slide Number Placeholder 34">
            <a:extLst>
              <a:ext uri="{FF2B5EF4-FFF2-40B4-BE49-F238E27FC236}">
                <a16:creationId xmlns:a16="http://schemas.microsoft.com/office/drawing/2014/main" id="{FB294828-0F9E-F06A-05D5-7A5C37AB349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a:t>
            </a:fld>
            <a:endParaRPr lang="en-US" dirty="0"/>
          </a:p>
        </p:txBody>
      </p:sp>
      <p:sp>
        <p:nvSpPr>
          <p:cNvPr id="4" name="TextBox 3">
            <a:extLst>
              <a:ext uri="{FF2B5EF4-FFF2-40B4-BE49-F238E27FC236}">
                <a16:creationId xmlns:a16="http://schemas.microsoft.com/office/drawing/2014/main" id="{7E7EDA62-6810-C026-569C-AB754C126B85}"/>
              </a:ext>
            </a:extLst>
          </p:cNvPr>
          <p:cNvSpPr txBox="1"/>
          <p:nvPr/>
        </p:nvSpPr>
        <p:spPr>
          <a:xfrm>
            <a:off x="708255" y="4095183"/>
            <a:ext cx="6097656" cy="1843069"/>
          </a:xfrm>
          <a:prstGeom prst="rect">
            <a:avLst/>
          </a:prstGeom>
          <a:noFill/>
        </p:spPr>
        <p:txBody>
          <a:bodyPr wrap="square">
            <a:spAutoFit/>
          </a:bodyPr>
          <a:lstStyle/>
          <a:p>
            <a:r>
              <a:rPr lang="en-IN" sz="1800" dirty="0">
                <a:latin typeface="Times New Roman" panose="02020603050405020304" pitchFamily="18" charset="0"/>
                <a:ea typeface="Verdana" panose="020B0604030504040204" pitchFamily="34" charset="0"/>
                <a:cs typeface="Times New Roman" panose="02020603050405020304" pitchFamily="18" charset="0"/>
              </a:rPr>
              <a:t>Main Goals:</a:t>
            </a:r>
          </a:p>
          <a:p>
            <a:pPr marL="342900" indent="-342900">
              <a:lnSpc>
                <a:spcPct val="150000"/>
              </a:lnSpc>
              <a:buFont typeface="Wingdings" panose="05000000000000000000" pitchFamily="2" charset="2"/>
              <a:buChar char="Ø"/>
            </a:pPr>
            <a:r>
              <a:rPr lang="en-US" sz="1800" dirty="0">
                <a:latin typeface="Times New Roman" panose="02020603050405020304" pitchFamily="18" charset="0"/>
                <a:ea typeface="Verdana" panose="020B0604030504040204" pitchFamily="34" charset="0"/>
                <a:cs typeface="Times New Roman" panose="02020603050405020304" pitchFamily="18" charset="0"/>
              </a:rPr>
              <a:t>Cost Savings</a:t>
            </a:r>
          </a:p>
          <a:p>
            <a:pPr marL="342900" indent="-342900">
              <a:lnSpc>
                <a:spcPct val="150000"/>
              </a:lnSpc>
              <a:buFont typeface="Wingdings" panose="05000000000000000000" pitchFamily="2" charset="2"/>
              <a:buChar char="Ø"/>
            </a:pPr>
            <a:r>
              <a:rPr lang="en-US" sz="1800" dirty="0">
                <a:latin typeface="Times New Roman" panose="02020603050405020304" pitchFamily="18" charset="0"/>
                <a:ea typeface="Verdana" panose="020B0604030504040204" pitchFamily="34" charset="0"/>
                <a:cs typeface="Times New Roman" panose="02020603050405020304" pitchFamily="18" charset="0"/>
              </a:rPr>
              <a:t>Accurate Billing</a:t>
            </a:r>
            <a:endParaRPr lang="en-IN" sz="1800" dirty="0">
              <a:latin typeface="Times New Roman" panose="02020603050405020304" pitchFamily="18" charset="0"/>
              <a:ea typeface="Verdana" panose="020B0604030504040204" pitchFamily="34" charset="0"/>
              <a:cs typeface="Times New Roman" panose="02020603050405020304" pitchFamily="18" charset="0"/>
            </a:endParaRPr>
          </a:p>
          <a:p>
            <a:r>
              <a:rPr lang="en-IN" sz="1800" dirty="0">
                <a:latin typeface="Times New Roman" panose="02020603050405020304" pitchFamily="18" charset="0"/>
                <a:ea typeface="Verdana" panose="020B0604030504040204" pitchFamily="34" charset="0"/>
                <a:cs typeface="Times New Roman" panose="02020603050405020304" pitchFamily="18" charset="0"/>
              </a:rPr>
              <a:t>Additional Goals:</a:t>
            </a:r>
          </a:p>
          <a:p>
            <a:pPr marL="342900" indent="-342900">
              <a:lnSpc>
                <a:spcPct val="150000"/>
              </a:lnSpc>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Smart Home Integration</a:t>
            </a:r>
          </a:p>
        </p:txBody>
      </p:sp>
    </p:spTree>
    <p:extLst>
      <p:ext uri="{BB962C8B-B14F-4D97-AF65-F5344CB8AC3E}">
        <p14:creationId xmlns:p14="http://schemas.microsoft.com/office/powerpoint/2010/main" val="14296414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5D277163-DDF4-8A7D-727E-9DC95265C51D}"/>
            </a:ext>
          </a:extLst>
        </p:cNvPr>
        <p:cNvGrpSpPr/>
        <p:nvPr/>
      </p:nvGrpSpPr>
      <p:grpSpPr>
        <a:xfrm>
          <a:off x="0" y="0"/>
          <a:ext cx="0" cy="0"/>
          <a:chOff x="0" y="0"/>
          <a:chExt cx="0" cy="0"/>
        </a:xfrm>
      </p:grpSpPr>
      <p:sp>
        <p:nvSpPr>
          <p:cNvPr id="8" name="Google Shape;125;p3">
            <a:extLst>
              <a:ext uri="{FF2B5EF4-FFF2-40B4-BE49-F238E27FC236}">
                <a16:creationId xmlns:a16="http://schemas.microsoft.com/office/drawing/2014/main" id="{C6ECFB60-4922-9557-3C5E-7FA842E8B16A}"/>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endParaRPr lang="en-IN" dirty="0">
              <a:latin typeface="Verdana" panose="020B0604030504040204" pitchFamily="34" charset="0"/>
              <a:ea typeface="Verdana" panose="020B0604030504040204" pitchFamily="34" charset="0"/>
            </a:endParaRPr>
          </a:p>
        </p:txBody>
      </p:sp>
      <p:sp>
        <p:nvSpPr>
          <p:cNvPr id="3" name="Slide Number Placeholder 2">
            <a:extLst>
              <a:ext uri="{FF2B5EF4-FFF2-40B4-BE49-F238E27FC236}">
                <a16:creationId xmlns:a16="http://schemas.microsoft.com/office/drawing/2014/main" id="{83241AC6-CE23-A38B-BD86-17E34844F78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a:t>
            </a:fld>
            <a:endParaRPr lang="en-US" dirty="0"/>
          </a:p>
        </p:txBody>
      </p:sp>
      <p:sp>
        <p:nvSpPr>
          <p:cNvPr id="5" name="Google Shape;125;p3">
            <a:extLst>
              <a:ext uri="{FF2B5EF4-FFF2-40B4-BE49-F238E27FC236}">
                <a16:creationId xmlns:a16="http://schemas.microsoft.com/office/drawing/2014/main" id="{12977A3E-566F-814B-0D9C-37C0E1141171}"/>
              </a:ext>
            </a:extLst>
          </p:cNvPr>
          <p:cNvSpPr txBox="1"/>
          <p:nvPr/>
        </p:nvSpPr>
        <p:spPr>
          <a:xfrm>
            <a:off x="857863" y="118196"/>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800" b="1" i="0" u="none" strike="noStrike" cap="none" dirty="0">
                <a:solidFill>
                  <a:srgbClr val="000000"/>
                </a:solidFill>
                <a:latin typeface="Times New Roman" panose="02020603050405020304" pitchFamily="18" charset="0"/>
                <a:ea typeface="Montserrat"/>
                <a:cs typeface="Times New Roman" panose="02020603050405020304" pitchFamily="18" charset="0"/>
                <a:sym typeface="Montserrat"/>
              </a:rPr>
              <a:t>Project Plan </a:t>
            </a:r>
            <a:endParaRPr sz="16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222F03ED-2462-CE37-A33F-01062B7F968B}"/>
              </a:ext>
            </a:extLst>
          </p:cNvPr>
          <p:cNvPicPr>
            <a:picLocks noChangeAspect="1"/>
          </p:cNvPicPr>
          <p:nvPr/>
        </p:nvPicPr>
        <p:blipFill>
          <a:blip r:embed="rId3"/>
          <a:stretch>
            <a:fillRect/>
          </a:stretch>
        </p:blipFill>
        <p:spPr>
          <a:xfrm>
            <a:off x="452283" y="871532"/>
            <a:ext cx="11326761" cy="5114936"/>
          </a:xfrm>
          <a:prstGeom prst="rect">
            <a:avLst/>
          </a:prstGeom>
        </p:spPr>
      </p:pic>
    </p:spTree>
    <p:extLst>
      <p:ext uri="{BB962C8B-B14F-4D97-AF65-F5344CB8AC3E}">
        <p14:creationId xmlns:p14="http://schemas.microsoft.com/office/powerpoint/2010/main" val="3316315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70F0D1D-7D38-5F1E-6474-4FA34B131B9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dirty="0"/>
          </a:p>
        </p:txBody>
      </p:sp>
      <p:graphicFrame>
        <p:nvGraphicFramePr>
          <p:cNvPr id="4" name="Table 3">
            <a:extLst>
              <a:ext uri="{FF2B5EF4-FFF2-40B4-BE49-F238E27FC236}">
                <a16:creationId xmlns:a16="http://schemas.microsoft.com/office/drawing/2014/main" id="{C1D00132-9264-4E13-E70C-120D8223421A}"/>
              </a:ext>
            </a:extLst>
          </p:cNvPr>
          <p:cNvGraphicFramePr>
            <a:graphicFrameLocks noGrp="1"/>
          </p:cNvGraphicFramePr>
          <p:nvPr>
            <p:extLst>
              <p:ext uri="{D42A27DB-BD31-4B8C-83A1-F6EECF244321}">
                <p14:modId xmlns:p14="http://schemas.microsoft.com/office/powerpoint/2010/main" val="849794285"/>
              </p:ext>
            </p:extLst>
          </p:nvPr>
        </p:nvGraphicFramePr>
        <p:xfrm>
          <a:off x="3" y="473420"/>
          <a:ext cx="12191997" cy="6384579"/>
        </p:xfrm>
        <a:graphic>
          <a:graphicData uri="http://schemas.openxmlformats.org/drawingml/2006/table">
            <a:tbl>
              <a:tblPr firstRow="1" bandRow="1">
                <a:tableStyleId>{22838BEF-8BB2-4498-84A7-C5851F593DF1}</a:tableStyleId>
              </a:tblPr>
              <a:tblGrid>
                <a:gridCol w="556588">
                  <a:extLst>
                    <a:ext uri="{9D8B030D-6E8A-4147-A177-3AD203B41FA5}">
                      <a16:colId xmlns:a16="http://schemas.microsoft.com/office/drawing/2014/main" val="3789112827"/>
                    </a:ext>
                  </a:extLst>
                </a:gridCol>
                <a:gridCol w="2278049">
                  <a:extLst>
                    <a:ext uri="{9D8B030D-6E8A-4147-A177-3AD203B41FA5}">
                      <a16:colId xmlns:a16="http://schemas.microsoft.com/office/drawing/2014/main" val="3690788117"/>
                    </a:ext>
                  </a:extLst>
                </a:gridCol>
                <a:gridCol w="944880">
                  <a:extLst>
                    <a:ext uri="{9D8B030D-6E8A-4147-A177-3AD203B41FA5}">
                      <a16:colId xmlns:a16="http://schemas.microsoft.com/office/drawing/2014/main" val="1735913859"/>
                    </a:ext>
                  </a:extLst>
                </a:gridCol>
                <a:gridCol w="1235416">
                  <a:extLst>
                    <a:ext uri="{9D8B030D-6E8A-4147-A177-3AD203B41FA5}">
                      <a16:colId xmlns:a16="http://schemas.microsoft.com/office/drawing/2014/main" val="1612291686"/>
                    </a:ext>
                  </a:extLst>
                </a:gridCol>
                <a:gridCol w="4182714">
                  <a:extLst>
                    <a:ext uri="{9D8B030D-6E8A-4147-A177-3AD203B41FA5}">
                      <a16:colId xmlns:a16="http://schemas.microsoft.com/office/drawing/2014/main" val="1287391173"/>
                    </a:ext>
                  </a:extLst>
                </a:gridCol>
                <a:gridCol w="2994350">
                  <a:extLst>
                    <a:ext uri="{9D8B030D-6E8A-4147-A177-3AD203B41FA5}">
                      <a16:colId xmlns:a16="http://schemas.microsoft.com/office/drawing/2014/main" val="914323873"/>
                    </a:ext>
                  </a:extLst>
                </a:gridCol>
              </a:tblGrid>
              <a:tr h="670381">
                <a:tc>
                  <a:txBody>
                    <a:bodyPr/>
                    <a:lstStyle/>
                    <a:p>
                      <a:pPr algn="l"/>
                      <a:r>
                        <a:rPr lang="en-US" sz="1800" dirty="0">
                          <a:latin typeface="Times New Roman" panose="02020603050405020304" pitchFamily="18" charset="0"/>
                          <a:ea typeface="Verdana" panose="020B0604030504040204" pitchFamily="34" charset="0"/>
                          <a:cs typeface="Times New Roman" panose="02020603050405020304" pitchFamily="18" charset="0"/>
                        </a:rPr>
                        <a:t>SI</a:t>
                      </a:r>
                    </a:p>
                    <a:p>
                      <a:pPr algn="l"/>
                      <a:r>
                        <a:rPr lang="en-US" sz="1800" dirty="0">
                          <a:latin typeface="Times New Roman" panose="02020603050405020304" pitchFamily="18" charset="0"/>
                          <a:ea typeface="Verdana" panose="020B0604030504040204" pitchFamily="34" charset="0"/>
                          <a:cs typeface="Times New Roman" panose="02020603050405020304" pitchFamily="18" charset="0"/>
                        </a:rPr>
                        <a:t>NO</a:t>
                      </a:r>
                      <a:endParaRPr lang="en-IN" sz="1800" dirty="0">
                        <a:latin typeface="Times New Roman" panose="02020603050405020304" pitchFamily="18" charset="0"/>
                        <a:ea typeface="Verdana" panose="020B0604030504040204" pitchFamily="34" charset="0"/>
                        <a:cs typeface="Times New Roman" panose="02020603050405020304" pitchFamily="18" charset="0"/>
                      </a:endParaRPr>
                    </a:p>
                  </a:txBody>
                  <a:tcPr/>
                </a:tc>
                <a:tc>
                  <a:txBody>
                    <a:bodyPr/>
                    <a:lstStyle/>
                    <a:p>
                      <a:pPr algn="ctr"/>
                      <a:r>
                        <a:rPr lang="en-US" sz="1800" dirty="0">
                          <a:latin typeface="Times New Roman" panose="02020603050405020304" pitchFamily="18" charset="0"/>
                          <a:ea typeface="Verdana" panose="020B0604030504040204" pitchFamily="34" charset="0"/>
                          <a:cs typeface="Times New Roman" panose="02020603050405020304" pitchFamily="18" charset="0"/>
                        </a:rPr>
                        <a:t>Title of the Paper</a:t>
                      </a:r>
                    </a:p>
                    <a:p>
                      <a:pPr algn="ctr"/>
                      <a:r>
                        <a:rPr lang="en-US" sz="1800" dirty="0">
                          <a:latin typeface="Times New Roman" panose="02020603050405020304" pitchFamily="18" charset="0"/>
                          <a:ea typeface="Verdana" panose="020B0604030504040204" pitchFamily="34" charset="0"/>
                          <a:cs typeface="Times New Roman" panose="02020603050405020304" pitchFamily="18" charset="0"/>
                        </a:rPr>
                        <a:t>(research paper)</a:t>
                      </a:r>
                      <a:endParaRPr lang="en-IN" sz="1800" dirty="0">
                        <a:latin typeface="Times New Roman" panose="02020603050405020304" pitchFamily="18" charset="0"/>
                        <a:ea typeface="Verdana" panose="020B0604030504040204" pitchFamily="34" charset="0"/>
                        <a:cs typeface="Times New Roman" panose="02020603050405020304" pitchFamily="18" charset="0"/>
                      </a:endParaRPr>
                    </a:p>
                  </a:txBody>
                  <a:tcPr/>
                </a:tc>
                <a:tc>
                  <a:txBody>
                    <a:bodyPr/>
                    <a:lstStyle/>
                    <a:p>
                      <a:pPr algn="l"/>
                      <a:r>
                        <a:rPr lang="en-US" sz="1800" dirty="0">
                          <a:latin typeface="Times New Roman" panose="02020603050405020304" pitchFamily="18" charset="0"/>
                          <a:ea typeface="Verdana" panose="020B0604030504040204" pitchFamily="34" charset="0"/>
                          <a:cs typeface="Times New Roman" panose="02020603050405020304" pitchFamily="18" charset="0"/>
                        </a:rPr>
                        <a:t>Year</a:t>
                      </a:r>
                      <a:endParaRPr lang="en-IN" sz="1800" dirty="0">
                        <a:latin typeface="Times New Roman" panose="02020603050405020304" pitchFamily="18" charset="0"/>
                        <a:ea typeface="Verdana" panose="020B0604030504040204" pitchFamily="34" charset="0"/>
                        <a:cs typeface="Times New Roman" panose="02020603050405020304" pitchFamily="18" charset="0"/>
                      </a:endParaRPr>
                    </a:p>
                  </a:txBody>
                  <a:tcPr/>
                </a:tc>
                <a:tc>
                  <a:txBody>
                    <a:bodyPr/>
                    <a:lstStyle/>
                    <a:p>
                      <a:pPr algn="ctr"/>
                      <a:r>
                        <a:rPr lang="en-US" sz="1800" dirty="0">
                          <a:latin typeface="Times New Roman" panose="02020603050405020304" pitchFamily="18" charset="0"/>
                          <a:ea typeface="Verdana" panose="020B0604030504040204" pitchFamily="34" charset="0"/>
                          <a:cs typeface="Times New Roman" panose="02020603050405020304" pitchFamily="18" charset="0"/>
                        </a:rPr>
                        <a:t>Author</a:t>
                      </a:r>
                      <a:endParaRPr lang="en-IN" sz="1800" dirty="0">
                        <a:latin typeface="Times New Roman" panose="02020603050405020304" pitchFamily="18" charset="0"/>
                        <a:ea typeface="Verdana" panose="020B0604030504040204" pitchFamily="34" charset="0"/>
                        <a:cs typeface="Times New Roman" panose="02020603050405020304" pitchFamily="18" charset="0"/>
                      </a:endParaRPr>
                    </a:p>
                  </a:txBody>
                  <a:tcPr/>
                </a:tc>
                <a:tc>
                  <a:txBody>
                    <a:bodyPr/>
                    <a:lstStyle/>
                    <a:p>
                      <a:pPr algn="ctr"/>
                      <a:r>
                        <a:rPr lang="en-US" sz="1800" dirty="0">
                          <a:latin typeface="Times New Roman" panose="02020603050405020304" pitchFamily="18" charset="0"/>
                          <a:ea typeface="Verdana" panose="020B0604030504040204" pitchFamily="34" charset="0"/>
                          <a:cs typeface="Times New Roman" panose="02020603050405020304" pitchFamily="18" charset="0"/>
                        </a:rPr>
                        <a:t>Key Findings</a:t>
                      </a:r>
                      <a:endParaRPr lang="en-IN" sz="1800" dirty="0">
                        <a:latin typeface="Times New Roman" panose="02020603050405020304" pitchFamily="18" charset="0"/>
                        <a:ea typeface="Verdana" panose="020B0604030504040204" pitchFamily="34" charset="0"/>
                        <a:cs typeface="Times New Roman" panose="02020603050405020304" pitchFamily="18" charset="0"/>
                      </a:endParaRPr>
                    </a:p>
                  </a:txBody>
                  <a:tcPr/>
                </a:tc>
                <a:tc>
                  <a:txBody>
                    <a:bodyPr/>
                    <a:lstStyle/>
                    <a:p>
                      <a:pPr algn="ctr"/>
                      <a:r>
                        <a:rPr lang="en-US" sz="1800" dirty="0">
                          <a:latin typeface="Times New Roman" panose="02020603050405020304" pitchFamily="18" charset="0"/>
                          <a:ea typeface="Verdana" panose="020B0604030504040204" pitchFamily="34" charset="0"/>
                          <a:cs typeface="Times New Roman" panose="02020603050405020304" pitchFamily="18" charset="0"/>
                        </a:rPr>
                        <a:t>Research gap</a:t>
                      </a:r>
                      <a:endParaRPr lang="en-IN" sz="1800" dirty="0">
                        <a:latin typeface="Times New Roman" panose="02020603050405020304" pitchFamily="18" charset="0"/>
                        <a:ea typeface="Verdana" panose="020B0604030504040204" pitchFamily="34" charset="0"/>
                        <a:cs typeface="Times New Roman" panose="02020603050405020304" pitchFamily="18" charset="0"/>
                      </a:endParaRPr>
                    </a:p>
                  </a:txBody>
                  <a:tcPr/>
                </a:tc>
                <a:extLst>
                  <a:ext uri="{0D108BD9-81ED-4DB2-BD59-A6C34878D82A}">
                    <a16:rowId xmlns:a16="http://schemas.microsoft.com/office/drawing/2014/main" val="3681538461"/>
                  </a:ext>
                </a:extLst>
              </a:tr>
              <a:tr h="5714198">
                <a:tc>
                  <a:txBody>
                    <a:bodyPr/>
                    <a:lstStyle/>
                    <a:p>
                      <a:pPr algn="l"/>
                      <a:r>
                        <a:rPr lang="en-US" sz="1600" b="1" dirty="0">
                          <a:latin typeface="Times New Roman" panose="02020603050405020304" pitchFamily="18" charset="0"/>
                          <a:ea typeface="Verdana" panose="020B0604030504040204" pitchFamily="34" charset="0"/>
                          <a:cs typeface="Times New Roman" panose="02020603050405020304" pitchFamily="18" charset="0"/>
                        </a:rPr>
                        <a:t>1.</a:t>
                      </a:r>
                      <a:endParaRPr lang="en-IN" sz="1600" b="1" dirty="0">
                        <a:latin typeface="Times New Roman" panose="02020603050405020304" pitchFamily="18" charset="0"/>
                        <a:ea typeface="Verdana" panose="020B0604030504040204" pitchFamily="34" charset="0"/>
                        <a:cs typeface="Times New Roman" panose="02020603050405020304" pitchFamily="18" charset="0"/>
                      </a:endParaRPr>
                    </a:p>
                  </a:txBody>
                  <a:tcPr/>
                </a:tc>
                <a:tc>
                  <a:txBody>
                    <a:bodyPr/>
                    <a:lstStyle/>
                    <a:p>
                      <a:pPr algn="l"/>
                      <a:r>
                        <a:rPr lang="en-US" sz="1600" b="1" dirty="0">
                          <a:latin typeface="Times New Roman" panose="02020603050405020304" pitchFamily="18" charset="0"/>
                          <a:ea typeface="Verdana" panose="020B0604030504040204" pitchFamily="34" charset="0"/>
                          <a:cs typeface="Times New Roman" panose="02020603050405020304" pitchFamily="18" charset="0"/>
                        </a:rPr>
                        <a:t>DESIGN AND IMPLEMENTATION OF SMART ENERGY METER</a:t>
                      </a:r>
                      <a:endParaRPr lang="en-IN" sz="1600" b="1" dirty="0">
                        <a:latin typeface="Times New Roman" panose="02020603050405020304" pitchFamily="18" charset="0"/>
                        <a:ea typeface="Verdana" panose="020B0604030504040204" pitchFamily="34" charset="0"/>
                        <a:cs typeface="Times New Roman" panose="02020603050405020304" pitchFamily="18" charset="0"/>
                      </a:endParaRPr>
                    </a:p>
                  </a:txBody>
                  <a:tcPr/>
                </a:tc>
                <a:tc>
                  <a:txBody>
                    <a:bodyPr/>
                    <a:lstStyle/>
                    <a:p>
                      <a:pPr algn="l"/>
                      <a:r>
                        <a:rPr lang="en-US" sz="1600" dirty="0">
                          <a:latin typeface="Times New Roman" panose="02020603050405020304" pitchFamily="18" charset="0"/>
                          <a:ea typeface="Verdana" panose="020B0604030504040204" pitchFamily="34" charset="0"/>
                          <a:cs typeface="Times New Roman" panose="02020603050405020304" pitchFamily="18" charset="0"/>
                        </a:rPr>
                        <a:t>2022</a:t>
                      </a:r>
                      <a:endParaRPr lang="en-IN" sz="1600" dirty="0">
                        <a:latin typeface="Times New Roman" panose="02020603050405020304" pitchFamily="18" charset="0"/>
                        <a:ea typeface="Verdana" panose="020B0604030504040204" pitchFamily="34" charset="0"/>
                        <a:cs typeface="Times New Roman" panose="02020603050405020304" pitchFamily="18" charset="0"/>
                      </a:endParaRPr>
                    </a:p>
                  </a:txBody>
                  <a:tcPr/>
                </a:tc>
                <a:tc>
                  <a:txBody>
                    <a:bodyPr/>
                    <a:lstStyle/>
                    <a:p>
                      <a:pPr algn="l"/>
                      <a:r>
                        <a:rPr lang="en-IN" sz="1600" dirty="0">
                          <a:latin typeface="Times New Roman" panose="02020603050405020304" pitchFamily="18" charset="0"/>
                          <a:ea typeface="Verdana" panose="020B0604030504040204" pitchFamily="34" charset="0"/>
                          <a:cs typeface="Times New Roman" panose="02020603050405020304" pitchFamily="18" charset="0"/>
                        </a:rPr>
                        <a:t>V. Preethi and  G. Harish</a:t>
                      </a:r>
                    </a:p>
                  </a:txBody>
                  <a:tcPr/>
                </a:tc>
                <a:tc>
                  <a:txBody>
                    <a:bodyPr/>
                    <a:lstStyle/>
                    <a:p>
                      <a:pPr marL="171450" indent="-171450" algn="l">
                        <a:buFont typeface="Wingdings" panose="05000000000000000000" pitchFamily="2" charset="2"/>
                        <a:buChar char="q"/>
                      </a:pPr>
                      <a:r>
                        <a:rPr lang="en-US" sz="1600" b="1" dirty="0">
                          <a:latin typeface="Times New Roman" panose="02020603050405020304" pitchFamily="18" charset="0"/>
                          <a:ea typeface="Verdana" panose="020B0604030504040204" pitchFamily="34" charset="0"/>
                          <a:cs typeface="Times New Roman" panose="02020603050405020304" pitchFamily="18" charset="0"/>
                        </a:rPr>
                        <a:t>Technology Utilization</a:t>
                      </a:r>
                      <a:r>
                        <a:rPr lang="en-US" sz="1600" dirty="0">
                          <a:latin typeface="Times New Roman" panose="02020603050405020304" pitchFamily="18" charset="0"/>
                          <a:ea typeface="Verdana" panose="020B0604030504040204" pitchFamily="34" charset="0"/>
                          <a:cs typeface="Times New Roman" panose="02020603050405020304" pitchFamily="18" charset="0"/>
                        </a:rPr>
                        <a:t>: The smart energy meter design leverages IoT technology, particularly using microcontrollers and wireless communication modules, to enable remote monitoring and management of energy consumption.</a:t>
                      </a:r>
                    </a:p>
                    <a:p>
                      <a:pPr marL="0" indent="0" algn="l">
                        <a:buFont typeface="Wingdings" panose="05000000000000000000" pitchFamily="2" charset="2"/>
                        <a:buNone/>
                      </a:pPr>
                      <a:endParaRPr lang="en-US" sz="1600" dirty="0">
                        <a:latin typeface="Times New Roman" panose="02020603050405020304" pitchFamily="18" charset="0"/>
                        <a:ea typeface="Verdana" panose="020B0604030504040204" pitchFamily="34" charset="0"/>
                        <a:cs typeface="Times New Roman" panose="02020603050405020304" pitchFamily="18" charset="0"/>
                      </a:endParaRPr>
                    </a:p>
                    <a:p>
                      <a:pPr marL="171450" indent="-171450" algn="l">
                        <a:buFont typeface="Wingdings" panose="05000000000000000000" pitchFamily="2" charset="2"/>
                        <a:buChar char="q"/>
                      </a:pPr>
                      <a:r>
                        <a:rPr lang="en-US" sz="1600" b="1" dirty="0">
                          <a:latin typeface="Times New Roman" panose="02020603050405020304" pitchFamily="18" charset="0"/>
                          <a:ea typeface="Verdana" panose="020B0604030504040204" pitchFamily="34" charset="0"/>
                          <a:cs typeface="Times New Roman" panose="02020603050405020304" pitchFamily="18" charset="0"/>
                        </a:rPr>
                        <a:t>Real-Time Monitoring</a:t>
                      </a:r>
                      <a:r>
                        <a:rPr lang="en-US" sz="1600" dirty="0">
                          <a:latin typeface="Times New Roman" panose="02020603050405020304" pitchFamily="18" charset="0"/>
                          <a:ea typeface="Verdana" panose="020B0604030504040204" pitchFamily="34" charset="0"/>
                          <a:cs typeface="Times New Roman" panose="02020603050405020304" pitchFamily="18" charset="0"/>
                        </a:rPr>
                        <a:t>: The system allows for real-time energy monitoring, providing both consumers and utility providers with accurate and up-to-date information about energy usage, which can help in optimizing consumption and managing energy distribution more efficiently</a:t>
                      </a:r>
                    </a:p>
                    <a:p>
                      <a:pPr marL="171450" indent="-171450" algn="l">
                        <a:buFont typeface="Wingdings" panose="05000000000000000000" pitchFamily="2" charset="2"/>
                        <a:buChar char="q"/>
                      </a:pPr>
                      <a:endParaRPr lang="en-US" sz="1600" dirty="0">
                        <a:latin typeface="Times New Roman" panose="02020603050405020304" pitchFamily="18" charset="0"/>
                        <a:ea typeface="Verdana" panose="020B0604030504040204" pitchFamily="34" charset="0"/>
                        <a:cs typeface="Times New Roman" panose="02020603050405020304" pitchFamily="18" charset="0"/>
                      </a:endParaRPr>
                    </a:p>
                    <a:p>
                      <a:pPr marL="171450" indent="-171450" algn="l">
                        <a:buFont typeface="Wingdings" panose="05000000000000000000" pitchFamily="2" charset="2"/>
                        <a:buChar char="q"/>
                      </a:pPr>
                      <a:r>
                        <a:rPr lang="en-US" sz="1600" b="1" dirty="0">
                          <a:latin typeface="Times New Roman" panose="02020603050405020304" pitchFamily="18" charset="0"/>
                          <a:ea typeface="Verdana" panose="020B0604030504040204" pitchFamily="34" charset="0"/>
                          <a:cs typeface="Times New Roman" panose="02020603050405020304" pitchFamily="18" charset="0"/>
                        </a:rPr>
                        <a:t>Implementation Challenges</a:t>
                      </a:r>
                      <a:r>
                        <a:rPr lang="en-US" sz="1600" dirty="0">
                          <a:latin typeface="Times New Roman" panose="02020603050405020304" pitchFamily="18" charset="0"/>
                          <a:ea typeface="Verdana" panose="020B0604030504040204" pitchFamily="34" charset="0"/>
                          <a:cs typeface="Times New Roman" panose="02020603050405020304" pitchFamily="18" charset="0"/>
                        </a:rPr>
                        <a:t>: The document discusses various challenges encountered during the implementation, such as hardware-software integration, ensuring data security and privacy, and managing the cost of deploying such systems on a large scale.</a:t>
                      </a:r>
                    </a:p>
                    <a:p>
                      <a:pPr algn="l"/>
                      <a:endParaRPr lang="en-IN" sz="1600" dirty="0">
                        <a:latin typeface="Times New Roman" panose="02020603050405020304" pitchFamily="18" charset="0"/>
                        <a:ea typeface="Verdana" panose="020B0604030504040204" pitchFamily="34" charset="0"/>
                        <a:cs typeface="Times New Roman" panose="02020603050405020304" pitchFamily="18" charset="0"/>
                      </a:endParaRPr>
                    </a:p>
                  </a:txBody>
                  <a:tcPr/>
                </a:tc>
                <a:tc>
                  <a:txBody>
                    <a:bodyPr/>
                    <a:lstStyle/>
                    <a:p>
                      <a:pPr marL="171450" indent="-171450" algn="l">
                        <a:buFont typeface="Wingdings" panose="05000000000000000000" pitchFamily="2" charset="2"/>
                        <a:buChar char="q"/>
                      </a:pPr>
                      <a:r>
                        <a:rPr lang="en-US" sz="1600" b="1" dirty="0">
                          <a:latin typeface="Times New Roman" panose="02020603050405020304" pitchFamily="18" charset="0"/>
                          <a:ea typeface="Verdana" panose="020B0604030504040204" pitchFamily="34" charset="0"/>
                          <a:cs typeface="Times New Roman" panose="02020603050405020304" pitchFamily="18" charset="0"/>
                        </a:rPr>
                        <a:t>Cost Concerns</a:t>
                      </a:r>
                      <a:r>
                        <a:rPr lang="en-US" sz="1600" dirty="0">
                          <a:latin typeface="Times New Roman" panose="02020603050405020304" pitchFamily="18" charset="0"/>
                          <a:ea typeface="Verdana" panose="020B0604030504040204" pitchFamily="34" charset="0"/>
                          <a:cs typeface="Times New Roman" panose="02020603050405020304" pitchFamily="18" charset="0"/>
                        </a:rPr>
                        <a:t>: The initial cost of deploying smart meters, including the cost of hardware, installation, and maintenance, is identified as a significant barrier, especially in regions with limited financial resources.</a:t>
                      </a:r>
                    </a:p>
                    <a:p>
                      <a:pPr marL="0" indent="0" algn="l">
                        <a:buFont typeface="Wingdings" panose="05000000000000000000" pitchFamily="2" charset="2"/>
                        <a:buNone/>
                      </a:pPr>
                      <a:endParaRPr lang="en-US" sz="1600" dirty="0">
                        <a:latin typeface="Times New Roman" panose="02020603050405020304" pitchFamily="18" charset="0"/>
                        <a:ea typeface="Verdana" panose="020B0604030504040204" pitchFamily="34" charset="0"/>
                        <a:cs typeface="Times New Roman" panose="02020603050405020304" pitchFamily="18" charset="0"/>
                      </a:endParaRPr>
                    </a:p>
                    <a:p>
                      <a:pPr marL="171450" indent="-171450" algn="l">
                        <a:buFont typeface="Wingdings" panose="05000000000000000000" pitchFamily="2" charset="2"/>
                        <a:buChar char="q"/>
                      </a:pPr>
                      <a:r>
                        <a:rPr lang="en-US" sz="1600" b="1" dirty="0">
                          <a:latin typeface="Times New Roman" panose="02020603050405020304" pitchFamily="18" charset="0"/>
                          <a:ea typeface="Verdana" panose="020B0604030504040204" pitchFamily="34" charset="0"/>
                          <a:cs typeface="Times New Roman" panose="02020603050405020304" pitchFamily="18" charset="0"/>
                        </a:rPr>
                        <a:t>Data Management and Security</a:t>
                      </a:r>
                      <a:r>
                        <a:rPr lang="en-US" sz="1600" dirty="0">
                          <a:latin typeface="Times New Roman" panose="02020603050405020304" pitchFamily="18" charset="0"/>
                          <a:ea typeface="Verdana" panose="020B0604030504040204" pitchFamily="34" charset="0"/>
                          <a:cs typeface="Times New Roman" panose="02020603050405020304" pitchFamily="18" charset="0"/>
                        </a:rPr>
                        <a:t>: The document points out the need for improved data management practices and enhanced security measures to protect the large volumes of data generated by smart meters from cyber threats.</a:t>
                      </a:r>
                    </a:p>
                    <a:p>
                      <a:pPr algn="l"/>
                      <a:endParaRPr lang="en-IN" sz="1600" dirty="0">
                        <a:latin typeface="Times New Roman" panose="02020603050405020304" pitchFamily="18" charset="0"/>
                        <a:ea typeface="Verdana" panose="020B0604030504040204" pitchFamily="34" charset="0"/>
                        <a:cs typeface="Times New Roman" panose="02020603050405020304" pitchFamily="18" charset="0"/>
                      </a:endParaRPr>
                    </a:p>
                  </a:txBody>
                  <a:tcPr/>
                </a:tc>
                <a:extLst>
                  <a:ext uri="{0D108BD9-81ED-4DB2-BD59-A6C34878D82A}">
                    <a16:rowId xmlns:a16="http://schemas.microsoft.com/office/drawing/2014/main" val="397442300"/>
                  </a:ext>
                </a:extLst>
              </a:tr>
            </a:tbl>
          </a:graphicData>
        </a:graphic>
      </p:graphicFrame>
      <p:sp>
        <p:nvSpPr>
          <p:cNvPr id="5" name="TextBox 4">
            <a:extLst>
              <a:ext uri="{FF2B5EF4-FFF2-40B4-BE49-F238E27FC236}">
                <a16:creationId xmlns:a16="http://schemas.microsoft.com/office/drawing/2014/main" id="{579749AA-78BD-ABDB-B8FC-82C7DF98197D}"/>
              </a:ext>
            </a:extLst>
          </p:cNvPr>
          <p:cNvSpPr txBox="1"/>
          <p:nvPr/>
        </p:nvSpPr>
        <p:spPr>
          <a:xfrm>
            <a:off x="4839085" y="0"/>
            <a:ext cx="2156360" cy="707886"/>
          </a:xfrm>
          <a:prstGeom prst="rect">
            <a:avLst/>
          </a:prstGeom>
          <a:noFill/>
        </p:spPr>
        <p:txBody>
          <a:bodyPr wrap="none" rtlCol="0">
            <a:spAutoFit/>
          </a:bodyPr>
          <a:lstStyle/>
          <a:p>
            <a:r>
              <a:rPr lang="en-US" sz="2000" b="1" dirty="0">
                <a:latin typeface="Times New Roman" panose="02020603050405020304" pitchFamily="18" charset="0"/>
                <a:cs typeface="Times New Roman" panose="02020603050405020304" pitchFamily="18" charset="0"/>
                <a:sym typeface="Montserrat"/>
              </a:rPr>
              <a:t>Literature Survey</a:t>
            </a:r>
            <a:endParaRPr lang="en-US"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360440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7AC452C-2127-F346-0A88-2B9EFDCB89F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dirty="0"/>
          </a:p>
        </p:txBody>
      </p:sp>
      <p:graphicFrame>
        <p:nvGraphicFramePr>
          <p:cNvPr id="6" name="Table 5">
            <a:extLst>
              <a:ext uri="{FF2B5EF4-FFF2-40B4-BE49-F238E27FC236}">
                <a16:creationId xmlns:a16="http://schemas.microsoft.com/office/drawing/2014/main" id="{6F5E0CDE-4F76-D152-8289-CF2BC08CF5DD}"/>
              </a:ext>
            </a:extLst>
          </p:cNvPr>
          <p:cNvGraphicFramePr>
            <a:graphicFrameLocks noGrp="1"/>
          </p:cNvGraphicFramePr>
          <p:nvPr>
            <p:extLst>
              <p:ext uri="{D42A27DB-BD31-4B8C-83A1-F6EECF244321}">
                <p14:modId xmlns:p14="http://schemas.microsoft.com/office/powerpoint/2010/main" val="218446015"/>
              </p:ext>
            </p:extLst>
          </p:nvPr>
        </p:nvGraphicFramePr>
        <p:xfrm>
          <a:off x="6628" y="396240"/>
          <a:ext cx="12185372" cy="6461760"/>
        </p:xfrm>
        <a:graphic>
          <a:graphicData uri="http://schemas.openxmlformats.org/drawingml/2006/table">
            <a:tbl>
              <a:tblPr firstRow="1" bandRow="1">
                <a:tableStyleId>{22838BEF-8BB2-4498-84A7-C5851F593DF1}</a:tableStyleId>
              </a:tblPr>
              <a:tblGrid>
                <a:gridCol w="526772">
                  <a:extLst>
                    <a:ext uri="{9D8B030D-6E8A-4147-A177-3AD203B41FA5}">
                      <a16:colId xmlns:a16="http://schemas.microsoft.com/office/drawing/2014/main" val="1849673152"/>
                    </a:ext>
                  </a:extLst>
                </a:gridCol>
                <a:gridCol w="2005151">
                  <a:extLst>
                    <a:ext uri="{9D8B030D-6E8A-4147-A177-3AD203B41FA5}">
                      <a16:colId xmlns:a16="http://schemas.microsoft.com/office/drawing/2014/main" val="1058208250"/>
                    </a:ext>
                  </a:extLst>
                </a:gridCol>
                <a:gridCol w="722630">
                  <a:extLst>
                    <a:ext uri="{9D8B030D-6E8A-4147-A177-3AD203B41FA5}">
                      <a16:colId xmlns:a16="http://schemas.microsoft.com/office/drawing/2014/main" val="3562810170"/>
                    </a:ext>
                  </a:extLst>
                </a:gridCol>
                <a:gridCol w="1272209">
                  <a:extLst>
                    <a:ext uri="{9D8B030D-6E8A-4147-A177-3AD203B41FA5}">
                      <a16:colId xmlns:a16="http://schemas.microsoft.com/office/drawing/2014/main" val="144200378"/>
                    </a:ext>
                  </a:extLst>
                </a:gridCol>
                <a:gridCol w="3677478">
                  <a:extLst>
                    <a:ext uri="{9D8B030D-6E8A-4147-A177-3AD203B41FA5}">
                      <a16:colId xmlns:a16="http://schemas.microsoft.com/office/drawing/2014/main" val="2627536172"/>
                    </a:ext>
                  </a:extLst>
                </a:gridCol>
                <a:gridCol w="3981132">
                  <a:extLst>
                    <a:ext uri="{9D8B030D-6E8A-4147-A177-3AD203B41FA5}">
                      <a16:colId xmlns:a16="http://schemas.microsoft.com/office/drawing/2014/main" val="825511800"/>
                    </a:ext>
                  </a:extLst>
                </a:gridCol>
              </a:tblGrid>
              <a:tr h="739833">
                <a:tc>
                  <a:txBody>
                    <a:bodyPr/>
                    <a:lstStyle/>
                    <a:p>
                      <a:r>
                        <a:rPr lang="en-US" sz="1800" dirty="0">
                          <a:latin typeface="Times New Roman" panose="02020603050405020304" pitchFamily="18" charset="0"/>
                          <a:ea typeface="Verdana" panose="020B0604030504040204" pitchFamily="34" charset="0"/>
                          <a:cs typeface="Times New Roman" panose="02020603050405020304" pitchFamily="18" charset="0"/>
                        </a:rPr>
                        <a:t>SI</a:t>
                      </a:r>
                    </a:p>
                    <a:p>
                      <a:r>
                        <a:rPr lang="en-US" sz="1800" dirty="0">
                          <a:latin typeface="Times New Roman" panose="02020603050405020304" pitchFamily="18" charset="0"/>
                          <a:ea typeface="Verdana" panose="020B0604030504040204" pitchFamily="34" charset="0"/>
                          <a:cs typeface="Times New Roman" panose="02020603050405020304" pitchFamily="18" charset="0"/>
                        </a:rPr>
                        <a:t>NO</a:t>
                      </a:r>
                      <a:endParaRPr lang="en-IN" sz="1800" dirty="0">
                        <a:latin typeface="Times New Roman" panose="02020603050405020304" pitchFamily="18" charset="0"/>
                        <a:ea typeface="Verdana" panose="020B0604030504040204" pitchFamily="34" charset="0"/>
                        <a:cs typeface="Times New Roman" panose="02020603050405020304" pitchFamily="18" charset="0"/>
                      </a:endParaRPr>
                    </a:p>
                  </a:txBody>
                  <a:tcPr/>
                </a:tc>
                <a:tc>
                  <a:txBody>
                    <a:bodyPr/>
                    <a:lstStyle/>
                    <a:p>
                      <a:pPr algn="ctr"/>
                      <a:r>
                        <a:rPr lang="en-US" sz="1800" dirty="0">
                          <a:latin typeface="Times New Roman" panose="02020603050405020304" pitchFamily="18" charset="0"/>
                          <a:ea typeface="Verdana" panose="020B0604030504040204" pitchFamily="34" charset="0"/>
                          <a:cs typeface="Times New Roman" panose="02020603050405020304" pitchFamily="18" charset="0"/>
                        </a:rPr>
                        <a:t>Title of the Paper</a:t>
                      </a:r>
                    </a:p>
                    <a:p>
                      <a:pPr algn="ctr"/>
                      <a:r>
                        <a:rPr lang="en-US" sz="1800" dirty="0">
                          <a:latin typeface="Times New Roman" panose="02020603050405020304" pitchFamily="18" charset="0"/>
                          <a:ea typeface="Verdana" panose="020B0604030504040204" pitchFamily="34" charset="0"/>
                          <a:cs typeface="Times New Roman" panose="02020603050405020304" pitchFamily="18" charset="0"/>
                        </a:rPr>
                        <a:t>(conference paper)</a:t>
                      </a:r>
                      <a:endParaRPr lang="en-IN" sz="1800" dirty="0">
                        <a:latin typeface="Times New Roman" panose="02020603050405020304" pitchFamily="18" charset="0"/>
                        <a:ea typeface="Verdana" panose="020B0604030504040204" pitchFamily="34" charset="0"/>
                        <a:cs typeface="Times New Roman" panose="02020603050405020304" pitchFamily="18" charset="0"/>
                      </a:endParaRPr>
                    </a:p>
                  </a:txBody>
                  <a:tcPr/>
                </a:tc>
                <a:tc>
                  <a:txBody>
                    <a:bodyPr/>
                    <a:lstStyle/>
                    <a:p>
                      <a:r>
                        <a:rPr lang="en-US" sz="1800" dirty="0">
                          <a:latin typeface="Times New Roman" panose="02020603050405020304" pitchFamily="18" charset="0"/>
                          <a:ea typeface="Verdana" panose="020B0604030504040204" pitchFamily="34" charset="0"/>
                          <a:cs typeface="Times New Roman" panose="02020603050405020304" pitchFamily="18" charset="0"/>
                        </a:rPr>
                        <a:t>Year</a:t>
                      </a:r>
                      <a:endParaRPr lang="en-IN" sz="1800" dirty="0">
                        <a:latin typeface="Times New Roman" panose="02020603050405020304" pitchFamily="18" charset="0"/>
                        <a:ea typeface="Verdana" panose="020B0604030504040204" pitchFamily="34" charset="0"/>
                        <a:cs typeface="Times New Roman" panose="02020603050405020304" pitchFamily="18" charset="0"/>
                      </a:endParaRPr>
                    </a:p>
                  </a:txBody>
                  <a:tcPr/>
                </a:tc>
                <a:tc>
                  <a:txBody>
                    <a:bodyPr/>
                    <a:lstStyle/>
                    <a:p>
                      <a:pPr algn="ctr"/>
                      <a:r>
                        <a:rPr lang="en-US" sz="1800" dirty="0">
                          <a:latin typeface="Times New Roman" panose="02020603050405020304" pitchFamily="18" charset="0"/>
                          <a:ea typeface="Verdana" panose="020B0604030504040204" pitchFamily="34" charset="0"/>
                          <a:cs typeface="Times New Roman" panose="02020603050405020304" pitchFamily="18" charset="0"/>
                        </a:rPr>
                        <a:t>Author</a:t>
                      </a:r>
                      <a:endParaRPr lang="en-IN" sz="1800" dirty="0">
                        <a:latin typeface="Times New Roman" panose="02020603050405020304" pitchFamily="18" charset="0"/>
                        <a:ea typeface="Verdana" panose="020B0604030504040204" pitchFamily="34" charset="0"/>
                        <a:cs typeface="Times New Roman" panose="02020603050405020304" pitchFamily="18" charset="0"/>
                      </a:endParaRPr>
                    </a:p>
                  </a:txBody>
                  <a:tcPr/>
                </a:tc>
                <a:tc>
                  <a:txBody>
                    <a:bodyPr/>
                    <a:lstStyle/>
                    <a:p>
                      <a:pPr algn="ctr"/>
                      <a:r>
                        <a:rPr lang="en-US" sz="1800" dirty="0">
                          <a:latin typeface="Times New Roman" panose="02020603050405020304" pitchFamily="18" charset="0"/>
                          <a:ea typeface="Verdana" panose="020B0604030504040204" pitchFamily="34" charset="0"/>
                          <a:cs typeface="Times New Roman" panose="02020603050405020304" pitchFamily="18" charset="0"/>
                        </a:rPr>
                        <a:t>Key Findings</a:t>
                      </a:r>
                      <a:endParaRPr lang="en-IN" sz="1800" dirty="0">
                        <a:latin typeface="Times New Roman" panose="02020603050405020304" pitchFamily="18" charset="0"/>
                        <a:ea typeface="Verdana" panose="020B0604030504040204" pitchFamily="34" charset="0"/>
                        <a:cs typeface="Times New Roman" panose="02020603050405020304" pitchFamily="18" charset="0"/>
                      </a:endParaRPr>
                    </a:p>
                  </a:txBody>
                  <a:tcPr/>
                </a:tc>
                <a:tc>
                  <a:txBody>
                    <a:bodyPr/>
                    <a:lstStyle/>
                    <a:p>
                      <a:pPr algn="ctr"/>
                      <a:r>
                        <a:rPr lang="en-US" sz="1800" dirty="0">
                          <a:latin typeface="Times New Roman" panose="02020603050405020304" pitchFamily="18" charset="0"/>
                          <a:ea typeface="Verdana" panose="020B0604030504040204" pitchFamily="34" charset="0"/>
                          <a:cs typeface="Times New Roman" panose="02020603050405020304" pitchFamily="18" charset="0"/>
                        </a:rPr>
                        <a:t>Research gap</a:t>
                      </a:r>
                      <a:endParaRPr lang="en-IN" sz="1800" dirty="0">
                        <a:latin typeface="Times New Roman" panose="02020603050405020304" pitchFamily="18" charset="0"/>
                        <a:ea typeface="Verdana" panose="020B0604030504040204" pitchFamily="34" charset="0"/>
                        <a:cs typeface="Times New Roman" panose="02020603050405020304" pitchFamily="18" charset="0"/>
                      </a:endParaRPr>
                    </a:p>
                  </a:txBody>
                  <a:tcPr/>
                </a:tc>
                <a:extLst>
                  <a:ext uri="{0D108BD9-81ED-4DB2-BD59-A6C34878D82A}">
                    <a16:rowId xmlns:a16="http://schemas.microsoft.com/office/drawing/2014/main" val="1634905332"/>
                  </a:ext>
                </a:extLst>
              </a:tr>
              <a:tr h="2695878">
                <a:tc>
                  <a:txBody>
                    <a:bodyPr/>
                    <a:lstStyle/>
                    <a:p>
                      <a:r>
                        <a:rPr lang="en-US" sz="1600" b="1" dirty="0">
                          <a:latin typeface="Times New Roman" panose="02020603050405020304" pitchFamily="18" charset="0"/>
                          <a:ea typeface="Verdana" panose="020B0604030504040204" pitchFamily="34" charset="0"/>
                          <a:cs typeface="Times New Roman" panose="02020603050405020304" pitchFamily="18" charset="0"/>
                        </a:rPr>
                        <a:t>2.</a:t>
                      </a:r>
                      <a:endParaRPr lang="en-IN" sz="1600" b="1" dirty="0">
                        <a:latin typeface="Times New Roman" panose="02020603050405020304" pitchFamily="18" charset="0"/>
                        <a:ea typeface="Verdana" panose="020B0604030504040204" pitchFamily="34" charset="0"/>
                        <a:cs typeface="Times New Roman" panose="02020603050405020304" pitchFamily="18" charset="0"/>
                      </a:endParaRPr>
                    </a:p>
                  </a:txBody>
                  <a:tcPr/>
                </a:tc>
                <a:tc>
                  <a:txBody>
                    <a:bodyPr/>
                    <a:lstStyle/>
                    <a:p>
                      <a:r>
                        <a:rPr lang="en-IN" sz="1600" b="1" dirty="0">
                          <a:latin typeface="Times New Roman" panose="02020603050405020304" pitchFamily="18" charset="0"/>
                          <a:ea typeface="Verdana" panose="020B0604030504040204" pitchFamily="34" charset="0"/>
                          <a:cs typeface="Times New Roman" panose="02020603050405020304" pitchFamily="18" charset="0"/>
                        </a:rPr>
                        <a:t>ARDUINO BASED SMART ENERGY METER USING GSM</a:t>
                      </a:r>
                    </a:p>
                  </a:txBody>
                  <a:tcPr/>
                </a:tc>
                <a:tc>
                  <a:txBody>
                    <a:bodyPr/>
                    <a:lstStyle/>
                    <a:p>
                      <a:r>
                        <a:rPr lang="en-US" sz="1600" dirty="0">
                          <a:latin typeface="Times New Roman" panose="02020603050405020304" pitchFamily="18" charset="0"/>
                          <a:ea typeface="Verdana" panose="020B0604030504040204" pitchFamily="34" charset="0"/>
                          <a:cs typeface="Times New Roman" panose="02020603050405020304" pitchFamily="18" charset="0"/>
                        </a:rPr>
                        <a:t>2021</a:t>
                      </a:r>
                      <a:endParaRPr lang="en-IN" sz="1600" dirty="0">
                        <a:latin typeface="Times New Roman" panose="02020603050405020304" pitchFamily="18" charset="0"/>
                        <a:ea typeface="Verdana" panose="020B0604030504040204" pitchFamily="34" charset="0"/>
                        <a:cs typeface="Times New Roman" panose="02020603050405020304" pitchFamily="18" charset="0"/>
                      </a:endParaRPr>
                    </a:p>
                  </a:txBody>
                  <a:tcPr/>
                </a:tc>
                <a:tc>
                  <a:txBody>
                    <a:bodyPr/>
                    <a:lstStyle/>
                    <a:p>
                      <a:r>
                        <a:rPr lang="en-IN" sz="1600" dirty="0">
                          <a:latin typeface="Times New Roman" panose="02020603050405020304" pitchFamily="18" charset="0"/>
                          <a:ea typeface="Verdana" panose="020B0604030504040204" pitchFamily="34" charset="0"/>
                          <a:cs typeface="Times New Roman" panose="02020603050405020304" pitchFamily="18" charset="0"/>
                        </a:rPr>
                        <a:t>Himanshu K. Patel and  TanishMody</a:t>
                      </a:r>
                    </a:p>
                  </a:txBody>
                  <a:tcPr/>
                </a:tc>
                <a:tc>
                  <a:txBody>
                    <a:bodyPr/>
                    <a:lstStyle/>
                    <a:p>
                      <a:pPr marL="285750" indent="-285750" algn="just">
                        <a:buFont typeface="Wingdings" panose="05000000000000000000" pitchFamily="2" charset="2"/>
                        <a:buChar char="q"/>
                      </a:pPr>
                      <a:r>
                        <a:rPr lang="en-US" sz="1600" dirty="0">
                          <a:latin typeface="Times New Roman" panose="02020603050405020304" pitchFamily="18" charset="0"/>
                          <a:ea typeface="Verdana" panose="020B0604030504040204" pitchFamily="34" charset="0"/>
                          <a:cs typeface="Times New Roman" panose="02020603050405020304" pitchFamily="18" charset="0"/>
                        </a:rPr>
                        <a:t>The project aims to create a smart energy meter that monitors electricity usage in real time and sends data to users through GSM technology. an Arduino microcontroller reads the energy data, which is then transmitted via SMS using a GSM module. The system also notifies users about their consumption, including high usage alerts, helping them manage energy more efficiently.</a:t>
                      </a:r>
                      <a:endParaRPr lang="en-IN" sz="1600" dirty="0">
                        <a:latin typeface="Times New Roman" panose="02020603050405020304" pitchFamily="18" charset="0"/>
                        <a:ea typeface="Verdana" panose="020B0604030504040204" pitchFamily="34" charset="0"/>
                        <a:cs typeface="Times New Roman" panose="02020603050405020304" pitchFamily="18" charset="0"/>
                      </a:endParaRPr>
                    </a:p>
                  </a:txBody>
                  <a:tcPr/>
                </a:tc>
                <a:tc>
                  <a:txBody>
                    <a:bodyPr/>
                    <a:lstStyle/>
                    <a:p>
                      <a:pPr marL="285750" indent="-285750" algn="just">
                        <a:buFont typeface="Wingdings" panose="05000000000000000000" pitchFamily="2" charset="2"/>
                        <a:buChar char="q"/>
                      </a:pPr>
                      <a:r>
                        <a:rPr lang="en-US" sz="1600" dirty="0">
                          <a:latin typeface="Times New Roman" panose="02020603050405020304" pitchFamily="18" charset="0"/>
                          <a:ea typeface="Verdana" panose="020B0604030504040204" pitchFamily="34" charset="0"/>
                          <a:cs typeface="Times New Roman" panose="02020603050405020304" pitchFamily="18" charset="0"/>
                        </a:rPr>
                        <a:t>The system focuses on basic energy monitoring and SMS notifications but does not explore advanced features such as remote disconnection, IoT integration, or detailed consumption analytics. Additionally, while it aims to monitor energy usage, the project does not address optimizing the energy efficiency of the system itself, particularly regarding the energy consumption of the GSM module and Arduino.</a:t>
                      </a:r>
                      <a:endParaRPr lang="en-IN" sz="1600" dirty="0">
                        <a:latin typeface="Times New Roman" panose="02020603050405020304" pitchFamily="18" charset="0"/>
                        <a:ea typeface="Verdana" panose="020B0604030504040204" pitchFamily="34" charset="0"/>
                        <a:cs typeface="Times New Roman" panose="02020603050405020304" pitchFamily="18" charset="0"/>
                      </a:endParaRPr>
                    </a:p>
                  </a:txBody>
                  <a:tcPr/>
                </a:tc>
                <a:extLst>
                  <a:ext uri="{0D108BD9-81ED-4DB2-BD59-A6C34878D82A}">
                    <a16:rowId xmlns:a16="http://schemas.microsoft.com/office/drawing/2014/main" val="898652000"/>
                  </a:ext>
                </a:extLst>
              </a:tr>
              <a:tr h="2756367">
                <a:tc>
                  <a:txBody>
                    <a:bodyPr/>
                    <a:lstStyle/>
                    <a:p>
                      <a:r>
                        <a:rPr lang="en-US" sz="1600" b="1" dirty="0">
                          <a:latin typeface="Times New Roman" panose="02020603050405020304" pitchFamily="18" charset="0"/>
                          <a:ea typeface="Verdana" panose="020B0604030504040204" pitchFamily="34" charset="0"/>
                          <a:cs typeface="Times New Roman" panose="02020603050405020304" pitchFamily="18" charset="0"/>
                        </a:rPr>
                        <a:t>3.</a:t>
                      </a:r>
                      <a:endParaRPr lang="en-IN" sz="1600" b="1" dirty="0">
                        <a:latin typeface="Times New Roman" panose="02020603050405020304" pitchFamily="18" charset="0"/>
                        <a:ea typeface="Verdana" panose="020B0604030504040204" pitchFamily="34"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b="1" dirty="0">
                          <a:latin typeface="Times New Roman" panose="02020603050405020304" pitchFamily="18" charset="0"/>
                          <a:ea typeface="Verdana" panose="020B0604030504040204" pitchFamily="34" charset="0"/>
                          <a:cs typeface="Times New Roman" panose="02020603050405020304" pitchFamily="18" charset="0"/>
                        </a:rPr>
                        <a:t>DESIGN, IMPLEMENTATIONAND DEPLOYMENT OF AN IOT BASED SMART ENERGY MANAGEMENT SYSTEM</a:t>
                      </a:r>
                      <a:endParaRPr lang="en-IN" sz="1600" b="1" dirty="0">
                        <a:latin typeface="Times New Roman" panose="02020603050405020304" pitchFamily="18" charset="0"/>
                        <a:ea typeface="Verdana" panose="020B0604030504040204" pitchFamily="34" charset="0"/>
                        <a:cs typeface="Times New Roman" panose="02020603050405020304" pitchFamily="18" charset="0"/>
                      </a:endParaRPr>
                    </a:p>
                    <a:p>
                      <a:endParaRPr lang="en-IN" sz="1600" b="1" dirty="0">
                        <a:latin typeface="Times New Roman" panose="02020603050405020304" pitchFamily="18" charset="0"/>
                        <a:ea typeface="Verdana" panose="020B0604030504040204" pitchFamily="34" charset="0"/>
                        <a:cs typeface="Times New Roman" panose="02020603050405020304" pitchFamily="18" charset="0"/>
                      </a:endParaRPr>
                    </a:p>
                  </a:txBody>
                  <a:tcPr/>
                </a:tc>
                <a:tc>
                  <a:txBody>
                    <a:bodyPr/>
                    <a:lstStyle/>
                    <a:p>
                      <a:r>
                        <a:rPr lang="en-US" sz="1600" dirty="0">
                          <a:latin typeface="Times New Roman" panose="02020603050405020304" pitchFamily="18" charset="0"/>
                          <a:ea typeface="Verdana" panose="020B0604030504040204" pitchFamily="34" charset="0"/>
                          <a:cs typeface="Times New Roman" panose="02020603050405020304" pitchFamily="18" charset="0"/>
                        </a:rPr>
                        <a:t>2019</a:t>
                      </a:r>
                      <a:endParaRPr lang="en-IN" sz="1600" dirty="0">
                        <a:latin typeface="Times New Roman" panose="02020603050405020304" pitchFamily="18" charset="0"/>
                        <a:ea typeface="Verdana" panose="020B0604030504040204" pitchFamily="34" charset="0"/>
                        <a:cs typeface="Times New Roman" panose="02020603050405020304" pitchFamily="18" charset="0"/>
                      </a:endParaRPr>
                    </a:p>
                  </a:txBody>
                  <a:tcPr/>
                </a:tc>
                <a:tc>
                  <a:txBody>
                    <a:bodyPr/>
                    <a:lstStyle/>
                    <a:p>
                      <a:r>
                        <a:rPr lang="en-US" sz="1600" dirty="0">
                          <a:latin typeface="Times New Roman" panose="02020603050405020304" pitchFamily="18" charset="0"/>
                          <a:ea typeface="Verdana" panose="020B0604030504040204" pitchFamily="34" charset="0"/>
                          <a:cs typeface="Times New Roman" panose="02020603050405020304" pitchFamily="18" charset="0"/>
                        </a:rPr>
                        <a:t>M. Usman saleem ,</a:t>
                      </a:r>
                    </a:p>
                    <a:p>
                      <a:r>
                        <a:rPr lang="en-US" sz="1600" dirty="0">
                          <a:latin typeface="Times New Roman" panose="02020603050405020304" pitchFamily="18" charset="0"/>
                          <a:ea typeface="Verdana" panose="020B0604030504040204" pitchFamily="34" charset="0"/>
                          <a:cs typeface="Times New Roman" panose="02020603050405020304" pitchFamily="18" charset="0"/>
                        </a:rPr>
                        <a:t> m. Rehan usman , and mustafa shakir</a:t>
                      </a:r>
                      <a:endParaRPr lang="en-IN" sz="1600" dirty="0">
                        <a:latin typeface="Times New Roman" panose="02020603050405020304" pitchFamily="18" charset="0"/>
                        <a:ea typeface="Verdana" panose="020B0604030504040204" pitchFamily="34" charset="0"/>
                        <a:cs typeface="Times New Roman" panose="02020603050405020304" pitchFamily="18" charset="0"/>
                      </a:endParaRPr>
                    </a:p>
                    <a:p>
                      <a:endParaRPr lang="en-IN" sz="1600" dirty="0">
                        <a:latin typeface="Times New Roman" panose="02020603050405020304" pitchFamily="18" charset="0"/>
                        <a:ea typeface="Verdana" panose="020B0604030504040204" pitchFamily="34" charset="0"/>
                        <a:cs typeface="Times New Roman" panose="02020603050405020304" pitchFamily="18" charset="0"/>
                      </a:endParaRPr>
                    </a:p>
                  </a:txBody>
                  <a:tcPr/>
                </a:tc>
                <a:tc>
                  <a:txBody>
                    <a:bodyPr/>
                    <a:lstStyle/>
                    <a:p>
                      <a:pPr marL="285750" indent="-285750" algn="just">
                        <a:buFont typeface="Wingdings" panose="05000000000000000000" pitchFamily="2" charset="2"/>
                        <a:buChar char="q"/>
                      </a:pPr>
                      <a:r>
                        <a:rPr lang="en-US" sz="1600" dirty="0">
                          <a:latin typeface="Times New Roman" panose="02020603050405020304" pitchFamily="18" charset="0"/>
                          <a:ea typeface="Verdana" panose="020B0604030504040204" pitchFamily="34" charset="0"/>
                          <a:cs typeface="Times New Roman" panose="02020603050405020304" pitchFamily="18" charset="0"/>
                        </a:rPr>
                        <a:t>The Smart Energy Management System (SEMS) integrates IoT devices, a central server, and a user interface to monitor and manage energy consumption. User interaction is enabled via a mobile application, while communication between devices and the cloud is ensured through reliable protocols like MQTT and HTTP.</a:t>
                      </a:r>
                      <a:endParaRPr lang="en-IN" sz="1600" dirty="0">
                        <a:latin typeface="Times New Roman" panose="02020603050405020304" pitchFamily="18" charset="0"/>
                        <a:ea typeface="Verdana" panose="020B0604030504040204" pitchFamily="34" charset="0"/>
                        <a:cs typeface="Times New Roman" panose="02020603050405020304" pitchFamily="18" charset="0"/>
                      </a:endParaRPr>
                    </a:p>
                  </a:txBody>
                  <a:tcPr/>
                </a:tc>
                <a:tc>
                  <a:txBody>
                    <a:bodyPr/>
                    <a:lstStyle/>
                    <a:p>
                      <a:pPr marL="285750" indent="-285750" algn="just">
                        <a:buFont typeface="Wingdings" panose="05000000000000000000" pitchFamily="2" charset="2"/>
                        <a:buChar char="q"/>
                      </a:pPr>
                      <a:r>
                        <a:rPr lang="en-US" sz="1600" dirty="0">
                          <a:latin typeface="Times New Roman" panose="02020603050405020304" pitchFamily="18" charset="0"/>
                          <a:ea typeface="Verdana" panose="020B0604030504040204" pitchFamily="34" charset="0"/>
                          <a:cs typeface="Times New Roman" panose="02020603050405020304" pitchFamily="18" charset="0"/>
                        </a:rPr>
                        <a:t>The document briefly touches on the use of IoT devices and cloud computing but lacks in-depth discussion of the security and privacy concerns associated with the system. Additionally, it does not include a cost-benefit analysis, leaving the economic feasibility of large-scale deployment unexplored. Future research could focus on evaluating the costs of IoT devices, cloud services, and ongoing maintenance to assess its practicality.</a:t>
                      </a:r>
                      <a:endParaRPr lang="en-IN" sz="1600" dirty="0">
                        <a:latin typeface="Times New Roman" panose="02020603050405020304" pitchFamily="18" charset="0"/>
                        <a:ea typeface="Verdana" panose="020B0604030504040204" pitchFamily="34" charset="0"/>
                        <a:cs typeface="Times New Roman" panose="02020603050405020304" pitchFamily="18" charset="0"/>
                      </a:endParaRPr>
                    </a:p>
                  </a:txBody>
                  <a:tcPr/>
                </a:tc>
                <a:extLst>
                  <a:ext uri="{0D108BD9-81ED-4DB2-BD59-A6C34878D82A}">
                    <a16:rowId xmlns:a16="http://schemas.microsoft.com/office/drawing/2014/main" val="2618880927"/>
                  </a:ext>
                </a:extLst>
              </a:tr>
            </a:tbl>
          </a:graphicData>
        </a:graphic>
      </p:graphicFrame>
      <p:sp>
        <p:nvSpPr>
          <p:cNvPr id="4" name="TextBox 3">
            <a:extLst>
              <a:ext uri="{FF2B5EF4-FFF2-40B4-BE49-F238E27FC236}">
                <a16:creationId xmlns:a16="http://schemas.microsoft.com/office/drawing/2014/main" id="{70E49CA1-A1FC-3235-F998-B870F119406F}"/>
              </a:ext>
            </a:extLst>
          </p:cNvPr>
          <p:cNvSpPr txBox="1"/>
          <p:nvPr/>
        </p:nvSpPr>
        <p:spPr>
          <a:xfrm>
            <a:off x="4614242" y="0"/>
            <a:ext cx="6107594" cy="400110"/>
          </a:xfrm>
          <a:prstGeom prst="rect">
            <a:avLst/>
          </a:prstGeom>
          <a:noFill/>
        </p:spPr>
        <p:txBody>
          <a:bodyPr wrap="square">
            <a:spAutoFit/>
          </a:bodyPr>
          <a:lstStyle/>
          <a:p>
            <a:r>
              <a:rPr lang="en-US" sz="2000" b="1" dirty="0">
                <a:latin typeface="Times New Roman" panose="02020603050405020304" pitchFamily="18" charset="0"/>
                <a:cs typeface="Times New Roman" panose="02020603050405020304" pitchFamily="18" charset="0"/>
                <a:sym typeface="Montserrat"/>
              </a:rPr>
              <a:t>Literature Survey</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424656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03C81F-3184-A9B6-4EDF-564759B5ED2D}"/>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B2F5FB7-6CE2-44A6-A91F-BA11295CF12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dirty="0"/>
          </a:p>
        </p:txBody>
      </p:sp>
      <p:sp>
        <p:nvSpPr>
          <p:cNvPr id="4" name="Google Shape;125;p3">
            <a:extLst>
              <a:ext uri="{FF2B5EF4-FFF2-40B4-BE49-F238E27FC236}">
                <a16:creationId xmlns:a16="http://schemas.microsoft.com/office/drawing/2014/main" id="{8A9324EE-9300-A63E-CB30-D00FED73E1B0}"/>
              </a:ext>
            </a:extLst>
          </p:cNvPr>
          <p:cNvSpPr txBox="1"/>
          <p:nvPr/>
        </p:nvSpPr>
        <p:spPr>
          <a:xfrm>
            <a:off x="980246" y="212397"/>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dirty="0">
                <a:latin typeface="Montserrat"/>
                <a:sym typeface="Montserrat"/>
              </a:rPr>
              <a:t>Architecture(In-Progress) </a:t>
            </a:r>
            <a:endParaRPr dirty="0"/>
          </a:p>
        </p:txBody>
      </p:sp>
      <p:pic>
        <p:nvPicPr>
          <p:cNvPr id="6" name="Picture 5">
            <a:extLst>
              <a:ext uri="{FF2B5EF4-FFF2-40B4-BE49-F238E27FC236}">
                <a16:creationId xmlns:a16="http://schemas.microsoft.com/office/drawing/2014/main" id="{8BCCED7E-E36C-49FB-609E-8390BE24BBE5}"/>
              </a:ext>
            </a:extLst>
          </p:cNvPr>
          <p:cNvPicPr>
            <a:picLocks noChangeAspect="1"/>
          </p:cNvPicPr>
          <p:nvPr/>
        </p:nvPicPr>
        <p:blipFill>
          <a:blip r:embed="rId2"/>
          <a:srcRect t="5602"/>
          <a:stretch/>
        </p:blipFill>
        <p:spPr>
          <a:xfrm>
            <a:off x="0" y="884584"/>
            <a:ext cx="12192000" cy="5973416"/>
          </a:xfrm>
          <a:prstGeom prst="rect">
            <a:avLst/>
          </a:prstGeom>
        </p:spPr>
      </p:pic>
    </p:spTree>
    <p:extLst>
      <p:ext uri="{BB962C8B-B14F-4D97-AF65-F5344CB8AC3E}">
        <p14:creationId xmlns:p14="http://schemas.microsoft.com/office/powerpoint/2010/main" val="25859648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84FB4E-AB25-B986-6544-C0296069542F}"/>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62EDE2B-D87B-D03F-3482-F7F114A4F0D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dirty="0"/>
          </a:p>
        </p:txBody>
      </p:sp>
      <p:sp>
        <p:nvSpPr>
          <p:cNvPr id="4" name="Google Shape;125;p3">
            <a:extLst>
              <a:ext uri="{FF2B5EF4-FFF2-40B4-BE49-F238E27FC236}">
                <a16:creationId xmlns:a16="http://schemas.microsoft.com/office/drawing/2014/main" id="{C625E54E-A86D-9B94-B470-0435C69F95E5}"/>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Implementation and Results – Iteration 1 </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67B823CE-7BA9-D714-A424-29AA44BD6144}"/>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Iteration : Results + Validation against the use cases and test cases </a:t>
            </a:r>
          </a:p>
          <a:p>
            <a:pPr marL="0" marR="0" lvl="0" indent="0" rtl="0">
              <a:lnSpc>
                <a:spcPct val="100000"/>
              </a:lnSpc>
              <a:spcBef>
                <a:spcPts val="0"/>
              </a:spcBef>
              <a:spcAft>
                <a:spcPts val="0"/>
              </a:spcAft>
              <a:buNone/>
            </a:pPr>
            <a:endParaRPr lang="en-IN" dirty="0">
              <a:latin typeface="Verdana" panose="020B0604030504040204" pitchFamily="34" charset="0"/>
              <a:ea typeface="Verdana" panose="020B0604030504040204" pitchFamily="34" charset="0"/>
            </a:endParaRPr>
          </a:p>
          <a:p>
            <a:pPr marL="285750" marR="0" lvl="0" indent="-285750" rtl="0">
              <a:lnSpc>
                <a:spcPct val="100000"/>
              </a:lnSpc>
              <a:spcBef>
                <a:spcPts val="0"/>
              </a:spcBef>
              <a:spcAft>
                <a:spcPts val="0"/>
              </a:spcAft>
              <a:buFont typeface="Arial" panose="020B0604020202020204" pitchFamily="34" charset="0"/>
              <a:buChar char="•"/>
            </a:pPr>
            <a:endParaRPr lang="en-IN"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pic>
        <p:nvPicPr>
          <p:cNvPr id="6" name="Picture 5">
            <a:extLst>
              <a:ext uri="{FF2B5EF4-FFF2-40B4-BE49-F238E27FC236}">
                <a16:creationId xmlns:a16="http://schemas.microsoft.com/office/drawing/2014/main" id="{E0F19C9F-CBF5-7975-0786-9BCB6960E35C}"/>
              </a:ext>
            </a:extLst>
          </p:cNvPr>
          <p:cNvPicPr>
            <a:picLocks noChangeAspect="1"/>
          </p:cNvPicPr>
          <p:nvPr/>
        </p:nvPicPr>
        <p:blipFill>
          <a:blip r:embed="rId2"/>
          <a:stretch>
            <a:fillRect/>
          </a:stretch>
        </p:blipFill>
        <p:spPr>
          <a:xfrm>
            <a:off x="81281" y="871532"/>
            <a:ext cx="11958320" cy="5915348"/>
          </a:xfrm>
          <a:prstGeom prst="rect">
            <a:avLst/>
          </a:prstGeom>
        </p:spPr>
      </p:pic>
    </p:spTree>
    <p:extLst>
      <p:ext uri="{BB962C8B-B14F-4D97-AF65-F5344CB8AC3E}">
        <p14:creationId xmlns:p14="http://schemas.microsoft.com/office/powerpoint/2010/main" val="27614680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6895FDB-EA5B-E635-6E03-AFF7D7DB4637}"/>
              </a:ext>
            </a:extLst>
          </p:cNvPr>
          <p:cNvPicPr>
            <a:picLocks noChangeAspect="1"/>
          </p:cNvPicPr>
          <p:nvPr/>
        </p:nvPicPr>
        <p:blipFill>
          <a:blip r:embed="rId2"/>
          <a:stretch>
            <a:fillRect/>
          </a:stretch>
        </p:blipFill>
        <p:spPr>
          <a:xfrm>
            <a:off x="6461762" y="1044894"/>
            <a:ext cx="4592318" cy="5040312"/>
          </a:xfrm>
          <a:prstGeom prst="rect">
            <a:avLst/>
          </a:prstGeom>
        </p:spPr>
      </p:pic>
      <p:sp>
        <p:nvSpPr>
          <p:cNvPr id="9" name="TextBox 8">
            <a:extLst>
              <a:ext uri="{FF2B5EF4-FFF2-40B4-BE49-F238E27FC236}">
                <a16:creationId xmlns:a16="http://schemas.microsoft.com/office/drawing/2014/main" id="{F5BD5770-0D6B-C0BC-B6B4-A65FA2E5B3AE}"/>
              </a:ext>
            </a:extLst>
          </p:cNvPr>
          <p:cNvSpPr txBox="1"/>
          <p:nvPr/>
        </p:nvSpPr>
        <p:spPr>
          <a:xfrm>
            <a:off x="4685474" y="311129"/>
            <a:ext cx="3552576" cy="461665"/>
          </a:xfrm>
          <a:prstGeom prst="rect">
            <a:avLst/>
          </a:prstGeom>
          <a:noFill/>
        </p:spPr>
        <p:txBody>
          <a:bodyPr wrap="none" rtlCol="0">
            <a:spAutoFit/>
          </a:bodyPr>
          <a:lstStyle/>
          <a:p>
            <a:r>
              <a:rPr lang="en-IN" sz="2400" b="1" dirty="0"/>
              <a:t>Implementation results</a:t>
            </a:r>
          </a:p>
        </p:txBody>
      </p:sp>
      <p:pic>
        <p:nvPicPr>
          <p:cNvPr id="12" name="Picture Placeholder 4">
            <a:extLst>
              <a:ext uri="{FF2B5EF4-FFF2-40B4-BE49-F238E27FC236}">
                <a16:creationId xmlns:a16="http://schemas.microsoft.com/office/drawing/2014/main" id="{76A03186-64B0-6115-0741-B18FECAC977C}"/>
              </a:ext>
            </a:extLst>
          </p:cNvPr>
          <p:cNvPicPr>
            <a:picLocks noGrp="1" noChangeAspect="1"/>
          </p:cNvPicPr>
          <p:nvPr>
            <p:ph type="pic" idx="2"/>
          </p:nvPr>
        </p:nvPicPr>
        <p:blipFill>
          <a:blip r:embed="rId3"/>
          <a:srcRect t="17282" b="17282"/>
          <a:stretch>
            <a:fillRect/>
          </a:stretch>
        </p:blipFill>
        <p:spPr>
          <a:xfrm>
            <a:off x="1137920" y="1044894"/>
            <a:ext cx="4319587" cy="5040312"/>
          </a:xfrm>
        </p:spPr>
      </p:pic>
    </p:spTree>
    <p:extLst>
      <p:ext uri="{BB962C8B-B14F-4D97-AF65-F5344CB8AC3E}">
        <p14:creationId xmlns:p14="http://schemas.microsoft.com/office/powerpoint/2010/main" val="113715193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RESGUID" val="2b12e713-2dca-40f0-9e5e-b71e83d0a0b8"/>
</p:tagLst>
</file>

<file path=ppt/theme/theme1.xml><?xml version="1.0" encoding="utf-8"?>
<a:theme xmlns:a="http://schemas.openxmlformats.org/drawingml/2006/main" name="Office Theme">
  <a:themeElements>
    <a:clrScheme name="Custom 77">
      <a:dk1>
        <a:srgbClr val="282828"/>
      </a:dk1>
      <a:lt1>
        <a:srgbClr val="FFFFFF"/>
      </a:lt1>
      <a:dk2>
        <a:srgbClr val="282828"/>
      </a:dk2>
      <a:lt2>
        <a:srgbClr val="FAFAFA"/>
      </a:lt2>
      <a:accent1>
        <a:srgbClr val="FFC639"/>
      </a:accent1>
      <a:accent2>
        <a:srgbClr val="F29B6B"/>
      </a:accent2>
      <a:accent3>
        <a:srgbClr val="CCD4FB"/>
      </a:accent3>
      <a:accent4>
        <a:srgbClr val="2B7158"/>
      </a:accent4>
      <a:accent5>
        <a:srgbClr val="456AB8"/>
      </a:accent5>
      <a:accent6>
        <a:srgbClr val="363836"/>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3592</TotalTime>
  <Words>1094</Words>
  <Application>Microsoft Office PowerPoint</Application>
  <PresentationFormat>Widescreen</PresentationFormat>
  <Paragraphs>129</Paragraphs>
  <Slides>13</Slides>
  <Notes>5</Notes>
  <HiddenSlides>0</HiddenSlides>
  <MMClips>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13</vt:i4>
      </vt:variant>
    </vt:vector>
  </HeadingPairs>
  <TitlesOfParts>
    <vt:vector size="25" baseType="lpstr">
      <vt:lpstr>Verdana</vt:lpstr>
      <vt:lpstr>Open Sans</vt:lpstr>
      <vt:lpstr>Calibri</vt:lpstr>
      <vt:lpstr>Montserrat</vt:lpstr>
      <vt:lpstr>Poppins SemiBold</vt:lpstr>
      <vt:lpstr>Montserrat Medium</vt:lpstr>
      <vt:lpstr>Wingdings</vt:lpstr>
      <vt:lpstr>Plus Jakarta Sans</vt:lpstr>
      <vt:lpstr>Aharoni</vt:lpstr>
      <vt:lpstr>Arial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GITAM</dc:creator>
  <cp:lastModifiedBy>lak a</cp:lastModifiedBy>
  <cp:revision>33</cp:revision>
  <dcterms:created xsi:type="dcterms:W3CDTF">2022-05-23T07:15:42Z</dcterms:created>
  <dcterms:modified xsi:type="dcterms:W3CDTF">2025-02-05T09:35:41Z</dcterms:modified>
</cp:coreProperties>
</file>